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notesMasterIdLst>
    <p:notesMasterId r:id="rId45"/>
  </p:notesMasterIdLst>
  <p:handoutMasterIdLst>
    <p:handoutMasterId r:id="rId46"/>
  </p:handoutMasterIdLst>
  <p:sldIdLst>
    <p:sldId id="410" r:id="rId2"/>
    <p:sldId id="403" r:id="rId3"/>
    <p:sldId id="471" r:id="rId4"/>
    <p:sldId id="511" r:id="rId5"/>
    <p:sldId id="501" r:id="rId6"/>
    <p:sldId id="504" r:id="rId7"/>
    <p:sldId id="451" r:id="rId8"/>
    <p:sldId id="454" r:id="rId9"/>
    <p:sldId id="455" r:id="rId10"/>
    <p:sldId id="509" r:id="rId11"/>
    <p:sldId id="456" r:id="rId12"/>
    <p:sldId id="476" r:id="rId13"/>
    <p:sldId id="514" r:id="rId14"/>
    <p:sldId id="515" r:id="rId15"/>
    <p:sldId id="516" r:id="rId16"/>
    <p:sldId id="517" r:id="rId17"/>
    <p:sldId id="518" r:id="rId18"/>
    <p:sldId id="521" r:id="rId19"/>
    <p:sldId id="522" r:id="rId20"/>
    <p:sldId id="523" r:id="rId21"/>
    <p:sldId id="524" r:id="rId22"/>
    <p:sldId id="530" r:id="rId23"/>
    <p:sldId id="525" r:id="rId24"/>
    <p:sldId id="526" r:id="rId25"/>
    <p:sldId id="527" r:id="rId26"/>
    <p:sldId id="528" r:id="rId27"/>
    <p:sldId id="529" r:id="rId28"/>
    <p:sldId id="491" r:id="rId29"/>
    <p:sldId id="492" r:id="rId30"/>
    <p:sldId id="513" r:id="rId31"/>
    <p:sldId id="496" r:id="rId32"/>
    <p:sldId id="531" r:id="rId33"/>
    <p:sldId id="532" r:id="rId34"/>
    <p:sldId id="533" r:id="rId35"/>
    <p:sldId id="534" r:id="rId36"/>
    <p:sldId id="481" r:id="rId37"/>
    <p:sldId id="482" r:id="rId38"/>
    <p:sldId id="512" r:id="rId39"/>
    <p:sldId id="520" r:id="rId40"/>
    <p:sldId id="485" r:id="rId41"/>
    <p:sldId id="429" r:id="rId42"/>
    <p:sldId id="502" r:id="rId43"/>
    <p:sldId id="275" r:id="rId4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Regina Andrade Silva" initials="SRAS" lastIdx="1" clrIdx="0">
    <p:extLst>
      <p:ext uri="{19B8F6BF-5375-455C-9EA6-DF929625EA0E}">
        <p15:presenceInfo xmlns:p15="http://schemas.microsoft.com/office/powerpoint/2012/main" userId="S-1-5-21-1954541557-2004492149-2732984129-1249" providerId="AD"/>
      </p:ext>
    </p:extLst>
  </p:cmAuthor>
  <p:cmAuthor id="2" name="Bruno de Oliveira Cruz" initials="BdOC" lastIdx="3" clrIdx="1">
    <p:extLst>
      <p:ext uri="{19B8F6BF-5375-455C-9EA6-DF929625EA0E}">
        <p15:presenceInfo xmlns:p15="http://schemas.microsoft.com/office/powerpoint/2012/main" userId="S-1-5-21-1954541557-2004492149-2732984129-32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6" autoAdjust="0"/>
    <p:restoredTop sz="95520" autoAdjust="0"/>
  </p:normalViewPr>
  <p:slideViewPr>
    <p:cSldViewPr snapToGrid="0">
      <p:cViewPr varScale="1">
        <p:scale>
          <a:sx n="110" d="100"/>
          <a:sy n="110" d="100"/>
        </p:scale>
        <p:origin x="1704" y="102"/>
      </p:cViewPr>
      <p:guideLst>
        <p:guide orient="horz" pos="2160"/>
        <p:guide pos="2880"/>
      </p:guideLst>
    </p:cSldViewPr>
  </p:slideViewPr>
  <p:outlineViewPr>
    <p:cViewPr>
      <p:scale>
        <a:sx n="33" d="100"/>
        <a:sy n="33" d="100"/>
      </p:scale>
      <p:origin x="0" y="28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F:\PIB%20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F:\PIB3.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89745\Documents\piramide.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89745\Documents\piramide.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89745\Documents\piramide.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89745\Documents\piramide.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Sheet1!$CC$3</c:f>
              <c:strCache>
                <c:ptCount val="1"/>
                <c:pt idx="0">
                  <c:v>1991</c:v>
                </c:pt>
              </c:strCache>
            </c:strRef>
          </c:tx>
          <c:invertIfNegative val="0"/>
          <c:cat>
            <c:strRef>
              <c:f>Sheet1!$CB$4:$CB$14</c:f>
              <c:strCache>
                <c:ptCount val="11"/>
                <c:pt idx="0">
                  <c:v> Fortaleza - Ceará</c:v>
                </c:pt>
                <c:pt idx="1">
                  <c:v> Belém - Pará</c:v>
                </c:pt>
                <c:pt idx="2">
                  <c:v> Recife - Pernambuco</c:v>
                </c:pt>
                <c:pt idx="3">
                  <c:v> Goiânia - Goiás</c:v>
                </c:pt>
                <c:pt idx="4">
                  <c:v> Salvador - Bahia</c:v>
                </c:pt>
                <c:pt idx="5">
                  <c:v> Belo Horizonte - Minas Gerais</c:v>
                </c:pt>
                <c:pt idx="6">
                  <c:v> Porto Alegre - Rio Grande do Sul</c:v>
                </c:pt>
                <c:pt idx="7">
                  <c:v> Rio de Janeiro - Rio de Janeiro</c:v>
                </c:pt>
                <c:pt idx="8">
                  <c:v> São Paulo - São Paulo</c:v>
                </c:pt>
                <c:pt idx="9">
                  <c:v> Curitiba - Paraná</c:v>
                </c:pt>
                <c:pt idx="10">
                  <c:v> Brasília - Distrito Federal</c:v>
                </c:pt>
              </c:strCache>
            </c:strRef>
          </c:cat>
          <c:val>
            <c:numRef>
              <c:f>Sheet1!$CC$4:$CC$14</c:f>
              <c:numCache>
                <c:formatCode>#,##0.0</c:formatCode>
                <c:ptCount val="11"/>
                <c:pt idx="0">
                  <c:v>7.7433568236715544</c:v>
                </c:pt>
                <c:pt idx="1">
                  <c:v>9.3798850042237305</c:v>
                </c:pt>
                <c:pt idx="2">
                  <c:v>10.664610043901</c:v>
                </c:pt>
                <c:pt idx="3">
                  <c:v>10.95531250369813</c:v>
                </c:pt>
                <c:pt idx="4">
                  <c:v>9.7903077955454272</c:v>
                </c:pt>
                <c:pt idx="5">
                  <c:v>10.82447444761668</c:v>
                </c:pt>
                <c:pt idx="6">
                  <c:v>12.22857110556968</c:v>
                </c:pt>
                <c:pt idx="7">
                  <c:v>13.544521707199349</c:v>
                </c:pt>
                <c:pt idx="8">
                  <c:v>12.71614260428513</c:v>
                </c:pt>
                <c:pt idx="9">
                  <c:v>12.52433436101442</c:v>
                </c:pt>
                <c:pt idx="10">
                  <c:v>17.428000000000001</c:v>
                </c:pt>
              </c:numCache>
            </c:numRef>
          </c:val>
          <c:extLst>
            <c:ext xmlns:c16="http://schemas.microsoft.com/office/drawing/2014/chart" uri="{C3380CC4-5D6E-409C-BE32-E72D297353CC}">
              <c16:uniqueId val="{00000000-111C-46B4-BEA0-FD16AD60F5C1}"/>
            </c:ext>
          </c:extLst>
        </c:ser>
        <c:ser>
          <c:idx val="1"/>
          <c:order val="1"/>
          <c:tx>
            <c:strRef>
              <c:f>Sheet1!$CD$3</c:f>
              <c:strCache>
                <c:ptCount val="1"/>
                <c:pt idx="0">
                  <c:v>2000</c:v>
                </c:pt>
              </c:strCache>
            </c:strRef>
          </c:tx>
          <c:invertIfNegative val="0"/>
          <c:cat>
            <c:strRef>
              <c:f>Sheet1!$CB$4:$CB$14</c:f>
              <c:strCache>
                <c:ptCount val="11"/>
                <c:pt idx="0">
                  <c:v> Fortaleza - Ceará</c:v>
                </c:pt>
                <c:pt idx="1">
                  <c:v> Belém - Pará</c:v>
                </c:pt>
                <c:pt idx="2">
                  <c:v> Recife - Pernambuco</c:v>
                </c:pt>
                <c:pt idx="3">
                  <c:v> Goiânia - Goiás</c:v>
                </c:pt>
                <c:pt idx="4">
                  <c:v> Salvador - Bahia</c:v>
                </c:pt>
                <c:pt idx="5">
                  <c:v> Belo Horizonte - Minas Gerais</c:v>
                </c:pt>
                <c:pt idx="6">
                  <c:v> Porto Alegre - Rio Grande do Sul</c:v>
                </c:pt>
                <c:pt idx="7">
                  <c:v> Rio de Janeiro - Rio de Janeiro</c:v>
                </c:pt>
                <c:pt idx="8">
                  <c:v> São Paulo - São Paulo</c:v>
                </c:pt>
                <c:pt idx="9">
                  <c:v> Curitiba - Paraná</c:v>
                </c:pt>
                <c:pt idx="10">
                  <c:v> Brasília - Distrito Federal</c:v>
                </c:pt>
              </c:strCache>
            </c:strRef>
          </c:cat>
          <c:val>
            <c:numRef>
              <c:f>Sheet1!$CD$4:$CD$14</c:f>
              <c:numCache>
                <c:formatCode>#,##0.0</c:formatCode>
                <c:ptCount val="11"/>
                <c:pt idx="0">
                  <c:v>9.0710824738383735</c:v>
                </c:pt>
                <c:pt idx="1">
                  <c:v>10.082837725989959</c:v>
                </c:pt>
                <c:pt idx="2">
                  <c:v>12.026183637952601</c:v>
                </c:pt>
                <c:pt idx="3">
                  <c:v>12.237111019353719</c:v>
                </c:pt>
                <c:pt idx="4">
                  <c:v>10.914045162572229</c:v>
                </c:pt>
                <c:pt idx="5">
                  <c:v>12.354201750880151</c:v>
                </c:pt>
                <c:pt idx="6">
                  <c:v>15.095820419960511</c:v>
                </c:pt>
                <c:pt idx="7">
                  <c:v>15.291066635234071</c:v>
                </c:pt>
                <c:pt idx="8">
                  <c:v>15.15201566319727</c:v>
                </c:pt>
                <c:pt idx="9">
                  <c:v>15.07093483344485</c:v>
                </c:pt>
                <c:pt idx="10">
                  <c:v>19.789000000000001</c:v>
                </c:pt>
              </c:numCache>
            </c:numRef>
          </c:val>
          <c:extLst>
            <c:ext xmlns:c16="http://schemas.microsoft.com/office/drawing/2014/chart" uri="{C3380CC4-5D6E-409C-BE32-E72D297353CC}">
              <c16:uniqueId val="{00000001-111C-46B4-BEA0-FD16AD60F5C1}"/>
            </c:ext>
          </c:extLst>
        </c:ser>
        <c:ser>
          <c:idx val="2"/>
          <c:order val="2"/>
          <c:tx>
            <c:strRef>
              <c:f>Sheet1!$CE$3</c:f>
              <c:strCache>
                <c:ptCount val="1"/>
                <c:pt idx="0">
                  <c:v>2013</c:v>
                </c:pt>
              </c:strCache>
            </c:strRef>
          </c:tx>
          <c:invertIfNegative val="0"/>
          <c:val>
            <c:numRef>
              <c:f>Sheet1!$CE$4:$CE$14</c:f>
              <c:numCache>
                <c:formatCode>0.0</c:formatCode>
                <c:ptCount val="11"/>
                <c:pt idx="0">
                  <c:v>15.28</c:v>
                </c:pt>
                <c:pt idx="1">
                  <c:v>15.66</c:v>
                </c:pt>
                <c:pt idx="2">
                  <c:v>16.670000000000009</c:v>
                </c:pt>
                <c:pt idx="3">
                  <c:v>16.899999999999999</c:v>
                </c:pt>
                <c:pt idx="4">
                  <c:v>20.72</c:v>
                </c:pt>
                <c:pt idx="5">
                  <c:v>21.27</c:v>
                </c:pt>
                <c:pt idx="6">
                  <c:v>22.88</c:v>
                </c:pt>
                <c:pt idx="7">
                  <c:v>25.51</c:v>
                </c:pt>
                <c:pt idx="8">
                  <c:v>26.01</c:v>
                </c:pt>
                <c:pt idx="9">
                  <c:v>26.03</c:v>
                </c:pt>
                <c:pt idx="10">
                  <c:v>34.35</c:v>
                </c:pt>
              </c:numCache>
            </c:numRef>
          </c:val>
          <c:extLst>
            <c:ext xmlns:c16="http://schemas.microsoft.com/office/drawing/2014/chart" uri="{C3380CC4-5D6E-409C-BE32-E72D297353CC}">
              <c16:uniqueId val="{00000002-111C-46B4-BEA0-FD16AD60F5C1}"/>
            </c:ext>
          </c:extLst>
        </c:ser>
        <c:dLbls>
          <c:showLegendKey val="0"/>
          <c:showVal val="0"/>
          <c:showCatName val="0"/>
          <c:showSerName val="0"/>
          <c:showPercent val="0"/>
          <c:showBubbleSize val="0"/>
        </c:dLbls>
        <c:gapWidth val="150"/>
        <c:axId val="1709408304"/>
        <c:axId val="1709401232"/>
      </c:barChart>
      <c:catAx>
        <c:axId val="1709408304"/>
        <c:scaling>
          <c:orientation val="minMax"/>
        </c:scaling>
        <c:delete val="0"/>
        <c:axPos val="l"/>
        <c:numFmt formatCode="General" sourceLinked="1"/>
        <c:majorTickMark val="out"/>
        <c:minorTickMark val="none"/>
        <c:tickLblPos val="nextTo"/>
        <c:txPr>
          <a:bodyPr/>
          <a:lstStyle/>
          <a:p>
            <a:pPr>
              <a:defRPr sz="1600"/>
            </a:pPr>
            <a:endParaRPr lang="pt-BR"/>
          </a:p>
        </c:txPr>
        <c:crossAx val="1709401232"/>
        <c:crosses val="autoZero"/>
        <c:auto val="1"/>
        <c:lblAlgn val="ctr"/>
        <c:lblOffset val="100"/>
        <c:noMultiLvlLbl val="0"/>
      </c:catAx>
      <c:valAx>
        <c:axId val="1709401232"/>
        <c:scaling>
          <c:orientation val="minMax"/>
        </c:scaling>
        <c:delete val="0"/>
        <c:axPos val="b"/>
        <c:majorGridlines/>
        <c:numFmt formatCode="#,##0.0" sourceLinked="1"/>
        <c:majorTickMark val="out"/>
        <c:minorTickMark val="none"/>
        <c:tickLblPos val="nextTo"/>
        <c:txPr>
          <a:bodyPr/>
          <a:lstStyle/>
          <a:p>
            <a:pPr>
              <a:defRPr sz="1050"/>
            </a:pPr>
            <a:endParaRPr lang="pt-BR"/>
          </a:p>
        </c:txPr>
        <c:crossAx val="1709408304"/>
        <c:crosses val="autoZero"/>
        <c:crossBetween val="between"/>
      </c:valAx>
    </c:plotArea>
    <c:legend>
      <c:legendPos val="r"/>
      <c:layout/>
      <c:overlay val="0"/>
    </c:legend>
    <c:plotVisOnly val="1"/>
    <c:dispBlanksAs val="gap"/>
    <c:showDLblsOverMax val="0"/>
  </c:chart>
  <c:txPr>
    <a:bodyPr/>
    <a:lstStyle/>
    <a:p>
      <a:pPr>
        <a:defRPr sz="1400"/>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'PHD NOVO'!$J$19</c:f>
              <c:strCache>
                <c:ptCount val="1"/>
                <c:pt idx="0">
                  <c:v>Doutores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A2A-486A-A602-14E1F7F8D445}"/>
              </c:ext>
            </c:extLst>
          </c:dPt>
          <c:dPt>
            <c:idx val="2"/>
            <c:invertIfNegative val="0"/>
            <c:bubble3D val="0"/>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A2A-486A-A602-14E1F7F8D445}"/>
              </c:ext>
            </c:extLst>
          </c:dPt>
          <c:dPt>
            <c:idx val="4"/>
            <c:invertIfNegative val="0"/>
            <c:bubble3D val="0"/>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2A2A-486A-A602-14E1F7F8D445}"/>
              </c:ext>
            </c:extLst>
          </c:dPt>
          <c:dPt>
            <c:idx val="6"/>
            <c:invertIfNegative val="0"/>
            <c:bubble3D val="0"/>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2A2A-486A-A602-14E1F7F8D445}"/>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Titillium" panose="00000500000000000000" pitchFamily="50" charset="0"/>
                    <a:ea typeface="Open Sans Extrabold" panose="020B0906030804020204" pitchFamily="34" charset="0"/>
                    <a:cs typeface="Open Sans Extrabold" panose="020B090603080402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'PHD NOVO'!$I$20:$I$27</c:f>
              <c:strCache>
                <c:ptCount val="8"/>
                <c:pt idx="0">
                  <c:v>DF</c:v>
                </c:pt>
                <c:pt idx="1">
                  <c:v>RJ</c:v>
                </c:pt>
                <c:pt idx="2">
                  <c:v>SP</c:v>
                </c:pt>
                <c:pt idx="3">
                  <c:v>MS</c:v>
                </c:pt>
                <c:pt idx="4">
                  <c:v>MG</c:v>
                </c:pt>
                <c:pt idx="5">
                  <c:v>MT</c:v>
                </c:pt>
                <c:pt idx="6">
                  <c:v>ES</c:v>
                </c:pt>
                <c:pt idx="7">
                  <c:v>GO</c:v>
                </c:pt>
              </c:strCache>
            </c:strRef>
          </c:cat>
          <c:val>
            <c:numRef>
              <c:f>'PHD NOVO'!$J$20:$J$27</c:f>
              <c:numCache>
                <c:formatCode>General</c:formatCode>
                <c:ptCount val="8"/>
                <c:pt idx="0">
                  <c:v>181.08</c:v>
                </c:pt>
                <c:pt idx="1">
                  <c:v>97.28</c:v>
                </c:pt>
                <c:pt idx="2">
                  <c:v>71.23</c:v>
                </c:pt>
                <c:pt idx="3">
                  <c:v>64.53</c:v>
                </c:pt>
                <c:pt idx="4">
                  <c:v>63.9</c:v>
                </c:pt>
                <c:pt idx="5">
                  <c:v>53.16</c:v>
                </c:pt>
                <c:pt idx="6">
                  <c:v>47.95</c:v>
                </c:pt>
                <c:pt idx="7">
                  <c:v>43.17</c:v>
                </c:pt>
              </c:numCache>
            </c:numRef>
          </c:val>
          <c:extLst>
            <c:ext xmlns:c16="http://schemas.microsoft.com/office/drawing/2014/chart" uri="{C3380CC4-5D6E-409C-BE32-E72D297353CC}">
              <c16:uniqueId val="{00000008-2A2A-486A-A602-14E1F7F8D445}"/>
            </c:ext>
          </c:extLst>
        </c:ser>
        <c:dLbls>
          <c:showLegendKey val="0"/>
          <c:showVal val="0"/>
          <c:showCatName val="0"/>
          <c:showSerName val="0"/>
          <c:showPercent val="0"/>
          <c:showBubbleSize val="0"/>
        </c:dLbls>
        <c:gapWidth val="100"/>
        <c:overlap val="-24"/>
        <c:axId val="1709401776"/>
        <c:axId val="1709402320"/>
      </c:barChart>
      <c:catAx>
        <c:axId val="17094017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Titillium" panose="00000500000000000000" pitchFamily="50" charset="0"/>
                <a:ea typeface="+mn-ea"/>
                <a:cs typeface="+mn-cs"/>
              </a:defRPr>
            </a:pPr>
            <a:endParaRPr lang="pt-BR"/>
          </a:p>
        </c:txPr>
        <c:crossAx val="1709402320"/>
        <c:crosses val="autoZero"/>
        <c:auto val="1"/>
        <c:lblAlgn val="ctr"/>
        <c:lblOffset val="100"/>
        <c:noMultiLvlLbl val="0"/>
      </c:catAx>
      <c:valAx>
        <c:axId val="1709402320"/>
        <c:scaling>
          <c:orientation val="minMax"/>
        </c:scaling>
        <c:delete val="0"/>
        <c:axPos val="l"/>
        <c:majorGridlines>
          <c:spPr>
            <a:ln w="9525" cap="flat" cmpd="sng" algn="ctr">
              <a:solidFill>
                <a:schemeClr val="tx1">
                  <a:lumMod val="65000"/>
                  <a:lumOff val="3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Titillium Bd" panose="00000800000000000000" pitchFamily="50" charset="0"/>
                <a:ea typeface="Open Sans Extrabold" panose="020B0906030804020204" pitchFamily="34" charset="0"/>
                <a:cs typeface="Open Sans Extrabold" panose="020B0906030804020204" pitchFamily="34" charset="0"/>
              </a:defRPr>
            </a:pPr>
            <a:endParaRPr lang="pt-BR"/>
          </a:p>
        </c:txPr>
        <c:crossAx val="1709401776"/>
        <c:crosses val="autoZero"/>
        <c:crossBetween val="between"/>
        <c:majorUnit val="25"/>
      </c:valAx>
      <c:spPr>
        <a:noFill/>
        <a:ln w="25400">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a:t>10% mais ricos - Brasil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stacked"/>
        <c:varyColors val="0"/>
        <c:ser>
          <c:idx val="0"/>
          <c:order val="0"/>
          <c:tx>
            <c:strRef>
              <c:f>Planilha2!$D$2</c:f>
              <c:strCache>
                <c:ptCount val="1"/>
                <c:pt idx="0">
                  <c:v>Homens </c:v>
                </c:pt>
              </c:strCache>
            </c:strRef>
          </c:tx>
          <c:spPr>
            <a:solidFill>
              <a:schemeClr val="accent1"/>
            </a:solidFill>
            <a:ln>
              <a:noFill/>
            </a:ln>
            <a:effectLst/>
          </c:spPr>
          <c:invertIfNegative val="0"/>
          <c:cat>
            <c:strRef>
              <c:f>Planilha2!$A$3:$A$19</c:f>
              <c:strCache>
                <c:ptCount val="17"/>
                <c:pt idx="0">
                  <c:v>0 a 4 anos</c:v>
                </c:pt>
                <c:pt idx="1">
                  <c:v>5 a 9 anos</c:v>
                </c:pt>
                <c:pt idx="2">
                  <c:v> 10 a 14 anos</c:v>
                </c:pt>
                <c:pt idx="3">
                  <c:v> 15 a 19 anos</c:v>
                </c:pt>
                <c:pt idx="4">
                  <c:v> 20 a 24 anos</c:v>
                </c:pt>
                <c:pt idx="5">
                  <c:v> 25 a 29 anos</c:v>
                </c:pt>
                <c:pt idx="6">
                  <c:v> 30 a 34 anos</c:v>
                </c:pt>
                <c:pt idx="7">
                  <c:v> 35 a 39 anos</c:v>
                </c:pt>
                <c:pt idx="8">
                  <c:v> 40 a 44 anos</c:v>
                </c:pt>
                <c:pt idx="9">
                  <c:v> 45 a 49 anos</c:v>
                </c:pt>
                <c:pt idx="10">
                  <c:v> 50 a 54 anos</c:v>
                </c:pt>
                <c:pt idx="11">
                  <c:v> 55 a 59 anos</c:v>
                </c:pt>
                <c:pt idx="12">
                  <c:v> 60 a 64 anos</c:v>
                </c:pt>
                <c:pt idx="13">
                  <c:v> 65 a 69 anos</c:v>
                </c:pt>
                <c:pt idx="14">
                  <c:v> 70 a 74 anos</c:v>
                </c:pt>
                <c:pt idx="15">
                  <c:v> 75 a 79 anos</c:v>
                </c:pt>
                <c:pt idx="16">
                  <c:v> 80 anos ou mais</c:v>
                </c:pt>
              </c:strCache>
            </c:strRef>
          </c:cat>
          <c:val>
            <c:numRef>
              <c:f>Planilha2!$D$3:$D$19</c:f>
              <c:numCache>
                <c:formatCode>#,##0.0%;#,##0.0%</c:formatCode>
                <c:ptCount val="17"/>
                <c:pt idx="0">
                  <c:v>-1.78E-2</c:v>
                </c:pt>
                <c:pt idx="1">
                  <c:v>-1.9199999999999998E-2</c:v>
                </c:pt>
                <c:pt idx="2">
                  <c:v>-1.9599999999999999E-2</c:v>
                </c:pt>
                <c:pt idx="3">
                  <c:v>-2.69E-2</c:v>
                </c:pt>
                <c:pt idx="4">
                  <c:v>-2.9700000000000001E-2</c:v>
                </c:pt>
                <c:pt idx="5">
                  <c:v>-4.0099999999999997E-2</c:v>
                </c:pt>
                <c:pt idx="6">
                  <c:v>-4.53E-2</c:v>
                </c:pt>
                <c:pt idx="7">
                  <c:v>-4.19E-2</c:v>
                </c:pt>
                <c:pt idx="8">
                  <c:v>-3.6900000000000002E-2</c:v>
                </c:pt>
                <c:pt idx="9">
                  <c:v>-3.6400000000000002E-2</c:v>
                </c:pt>
                <c:pt idx="10">
                  <c:v>-4.2000000000000003E-2</c:v>
                </c:pt>
                <c:pt idx="11">
                  <c:v>-0.04</c:v>
                </c:pt>
                <c:pt idx="12">
                  <c:v>-3.2800000000000003E-2</c:v>
                </c:pt>
                <c:pt idx="13">
                  <c:v>-2.3699999999999999E-2</c:v>
                </c:pt>
                <c:pt idx="14">
                  <c:v>-1.44E-2</c:v>
                </c:pt>
                <c:pt idx="15">
                  <c:v>-1.0500000000000001E-2</c:v>
                </c:pt>
                <c:pt idx="16">
                  <c:v>-8.8000000000000005E-3</c:v>
                </c:pt>
              </c:numCache>
            </c:numRef>
          </c:val>
          <c:extLst>
            <c:ext xmlns:c16="http://schemas.microsoft.com/office/drawing/2014/chart" uri="{C3380CC4-5D6E-409C-BE32-E72D297353CC}">
              <c16:uniqueId val="{00000000-B733-4C09-B48C-95CCD509614B}"/>
            </c:ext>
          </c:extLst>
        </c:ser>
        <c:ser>
          <c:idx val="1"/>
          <c:order val="1"/>
          <c:tx>
            <c:strRef>
              <c:f>Planilha2!$E$2</c:f>
              <c:strCache>
                <c:ptCount val="1"/>
                <c:pt idx="0">
                  <c:v>Mulheres</c:v>
                </c:pt>
              </c:strCache>
            </c:strRef>
          </c:tx>
          <c:spPr>
            <a:solidFill>
              <a:srgbClr val="FF6699"/>
            </a:solidFill>
            <a:ln>
              <a:noFill/>
            </a:ln>
            <a:effectLst/>
          </c:spPr>
          <c:invertIfNegative val="0"/>
          <c:cat>
            <c:strRef>
              <c:f>Planilha2!$A$3:$A$19</c:f>
              <c:strCache>
                <c:ptCount val="17"/>
                <c:pt idx="0">
                  <c:v>0 a 4 anos</c:v>
                </c:pt>
                <c:pt idx="1">
                  <c:v>5 a 9 anos</c:v>
                </c:pt>
                <c:pt idx="2">
                  <c:v> 10 a 14 anos</c:v>
                </c:pt>
                <c:pt idx="3">
                  <c:v> 15 a 19 anos</c:v>
                </c:pt>
                <c:pt idx="4">
                  <c:v> 20 a 24 anos</c:v>
                </c:pt>
                <c:pt idx="5">
                  <c:v> 25 a 29 anos</c:v>
                </c:pt>
                <c:pt idx="6">
                  <c:v> 30 a 34 anos</c:v>
                </c:pt>
                <c:pt idx="7">
                  <c:v> 35 a 39 anos</c:v>
                </c:pt>
                <c:pt idx="8">
                  <c:v> 40 a 44 anos</c:v>
                </c:pt>
                <c:pt idx="9">
                  <c:v> 45 a 49 anos</c:v>
                </c:pt>
                <c:pt idx="10">
                  <c:v> 50 a 54 anos</c:v>
                </c:pt>
                <c:pt idx="11">
                  <c:v> 55 a 59 anos</c:v>
                </c:pt>
                <c:pt idx="12">
                  <c:v> 60 a 64 anos</c:v>
                </c:pt>
                <c:pt idx="13">
                  <c:v> 65 a 69 anos</c:v>
                </c:pt>
                <c:pt idx="14">
                  <c:v> 70 a 74 anos</c:v>
                </c:pt>
                <c:pt idx="15">
                  <c:v> 75 a 79 anos</c:v>
                </c:pt>
                <c:pt idx="16">
                  <c:v> 80 anos ou mais</c:v>
                </c:pt>
              </c:strCache>
            </c:strRef>
          </c:cat>
          <c:val>
            <c:numRef>
              <c:f>Planilha2!$E$3:$E$19</c:f>
              <c:numCache>
                <c:formatCode>#,##0.0%;#,##0.0%</c:formatCode>
                <c:ptCount val="17"/>
                <c:pt idx="0">
                  <c:v>1.8499999999999999E-2</c:v>
                </c:pt>
                <c:pt idx="1">
                  <c:v>1.9699999999999999E-2</c:v>
                </c:pt>
                <c:pt idx="2">
                  <c:v>1.9800000000000002E-2</c:v>
                </c:pt>
                <c:pt idx="3">
                  <c:v>2.3300000000000001E-2</c:v>
                </c:pt>
                <c:pt idx="4">
                  <c:v>2.6700000000000002E-2</c:v>
                </c:pt>
                <c:pt idx="5">
                  <c:v>3.9399999999999998E-2</c:v>
                </c:pt>
                <c:pt idx="6">
                  <c:v>4.5400000000000003E-2</c:v>
                </c:pt>
                <c:pt idx="7">
                  <c:v>3.9800000000000002E-2</c:v>
                </c:pt>
                <c:pt idx="8">
                  <c:v>3.8300000000000001E-2</c:v>
                </c:pt>
                <c:pt idx="9">
                  <c:v>3.9100000000000003E-2</c:v>
                </c:pt>
                <c:pt idx="10">
                  <c:v>4.6100000000000002E-2</c:v>
                </c:pt>
                <c:pt idx="11">
                  <c:v>4.41E-2</c:v>
                </c:pt>
                <c:pt idx="12">
                  <c:v>3.6900000000000002E-2</c:v>
                </c:pt>
                <c:pt idx="13">
                  <c:v>2.86E-2</c:v>
                </c:pt>
                <c:pt idx="14">
                  <c:v>1.7100000000000001E-2</c:v>
                </c:pt>
                <c:pt idx="15">
                  <c:v>1.29E-2</c:v>
                </c:pt>
                <c:pt idx="16">
                  <c:v>1.83E-2</c:v>
                </c:pt>
              </c:numCache>
            </c:numRef>
          </c:val>
          <c:extLst>
            <c:ext xmlns:c16="http://schemas.microsoft.com/office/drawing/2014/chart" uri="{C3380CC4-5D6E-409C-BE32-E72D297353CC}">
              <c16:uniqueId val="{00000001-B733-4C09-B48C-95CCD509614B}"/>
            </c:ext>
          </c:extLst>
        </c:ser>
        <c:dLbls>
          <c:showLegendKey val="0"/>
          <c:showVal val="0"/>
          <c:showCatName val="0"/>
          <c:showSerName val="0"/>
          <c:showPercent val="0"/>
          <c:showBubbleSize val="0"/>
        </c:dLbls>
        <c:gapWidth val="10"/>
        <c:overlap val="100"/>
        <c:axId val="1709402864"/>
        <c:axId val="1709816176"/>
      </c:barChart>
      <c:catAx>
        <c:axId val="170940286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1709816176"/>
        <c:crosses val="autoZero"/>
        <c:auto val="1"/>
        <c:lblAlgn val="ctr"/>
        <c:lblOffset val="100"/>
        <c:noMultiLvlLbl val="0"/>
      </c:catAx>
      <c:valAx>
        <c:axId val="1709816176"/>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709402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a:t>10% mais pobres - Brasil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stacked"/>
        <c:varyColors val="0"/>
        <c:ser>
          <c:idx val="0"/>
          <c:order val="0"/>
          <c:tx>
            <c:strRef>
              <c:f>Planilha2!$B$2</c:f>
              <c:strCache>
                <c:ptCount val="1"/>
                <c:pt idx="0">
                  <c:v>Homens </c:v>
                </c:pt>
              </c:strCache>
            </c:strRef>
          </c:tx>
          <c:spPr>
            <a:solidFill>
              <a:schemeClr val="accent1"/>
            </a:solidFill>
            <a:ln>
              <a:noFill/>
            </a:ln>
            <a:effectLst/>
          </c:spPr>
          <c:invertIfNegative val="0"/>
          <c:cat>
            <c:strRef>
              <c:f>Planilha2!$A$3:$A$19</c:f>
              <c:strCache>
                <c:ptCount val="17"/>
                <c:pt idx="0">
                  <c:v>0 a 4 anos</c:v>
                </c:pt>
                <c:pt idx="1">
                  <c:v>5 a 9 anos</c:v>
                </c:pt>
                <c:pt idx="2">
                  <c:v> 10 a 14 anos</c:v>
                </c:pt>
                <c:pt idx="3">
                  <c:v> 15 a 19 anos</c:v>
                </c:pt>
                <c:pt idx="4">
                  <c:v> 20 a 24 anos</c:v>
                </c:pt>
                <c:pt idx="5">
                  <c:v> 25 a 29 anos</c:v>
                </c:pt>
                <c:pt idx="6">
                  <c:v> 30 a 34 anos</c:v>
                </c:pt>
                <c:pt idx="7">
                  <c:v> 35 a 39 anos</c:v>
                </c:pt>
                <c:pt idx="8">
                  <c:v> 40 a 44 anos</c:v>
                </c:pt>
                <c:pt idx="9">
                  <c:v> 45 a 49 anos</c:v>
                </c:pt>
                <c:pt idx="10">
                  <c:v> 50 a 54 anos</c:v>
                </c:pt>
                <c:pt idx="11">
                  <c:v> 55 a 59 anos</c:v>
                </c:pt>
                <c:pt idx="12">
                  <c:v> 60 a 64 anos</c:v>
                </c:pt>
                <c:pt idx="13">
                  <c:v> 65 a 69 anos</c:v>
                </c:pt>
                <c:pt idx="14">
                  <c:v> 70 a 74 anos</c:v>
                </c:pt>
                <c:pt idx="15">
                  <c:v> 75 a 79 anos</c:v>
                </c:pt>
                <c:pt idx="16">
                  <c:v> 80 anos ou mais</c:v>
                </c:pt>
              </c:strCache>
            </c:strRef>
          </c:cat>
          <c:val>
            <c:numRef>
              <c:f>Planilha2!$B$3:$B$19</c:f>
              <c:numCache>
                <c:formatCode>#,##0.0%;#,##0.0%</c:formatCode>
                <c:ptCount val="17"/>
                <c:pt idx="0">
                  <c:v>-6.0600000000000001E-2</c:v>
                </c:pt>
                <c:pt idx="1">
                  <c:v>-6.7199999999999996E-2</c:v>
                </c:pt>
                <c:pt idx="2">
                  <c:v>-7.22E-2</c:v>
                </c:pt>
                <c:pt idx="3">
                  <c:v>-5.8700000000000002E-2</c:v>
                </c:pt>
                <c:pt idx="4">
                  <c:v>-3.27E-2</c:v>
                </c:pt>
                <c:pt idx="5">
                  <c:v>-2.7699999999999999E-2</c:v>
                </c:pt>
                <c:pt idx="6">
                  <c:v>-3.0599999999999999E-2</c:v>
                </c:pt>
                <c:pt idx="7">
                  <c:v>-3.1600000000000003E-2</c:v>
                </c:pt>
                <c:pt idx="8">
                  <c:v>-2.81E-2</c:v>
                </c:pt>
                <c:pt idx="9">
                  <c:v>-2.46E-2</c:v>
                </c:pt>
                <c:pt idx="10">
                  <c:v>-1.8599999999999998E-2</c:v>
                </c:pt>
                <c:pt idx="11">
                  <c:v>-1.41E-2</c:v>
                </c:pt>
                <c:pt idx="12">
                  <c:v>-7.1999999999999998E-3</c:v>
                </c:pt>
                <c:pt idx="13">
                  <c:v>-2.2000000000000001E-3</c:v>
                </c:pt>
                <c:pt idx="14">
                  <c:v>-1.6000000000000001E-3</c:v>
                </c:pt>
                <c:pt idx="15">
                  <c:v>-8.9999999999999998E-4</c:v>
                </c:pt>
                <c:pt idx="16">
                  <c:v>-5.9999999999999995E-4</c:v>
                </c:pt>
              </c:numCache>
            </c:numRef>
          </c:val>
          <c:extLst>
            <c:ext xmlns:c16="http://schemas.microsoft.com/office/drawing/2014/chart" uri="{C3380CC4-5D6E-409C-BE32-E72D297353CC}">
              <c16:uniqueId val="{00000000-99FF-4213-B4E5-8BE0F96612EE}"/>
            </c:ext>
          </c:extLst>
        </c:ser>
        <c:ser>
          <c:idx val="1"/>
          <c:order val="1"/>
          <c:tx>
            <c:strRef>
              <c:f>Planilha2!$C$2</c:f>
              <c:strCache>
                <c:ptCount val="1"/>
                <c:pt idx="0">
                  <c:v>Mulheres</c:v>
                </c:pt>
              </c:strCache>
            </c:strRef>
          </c:tx>
          <c:spPr>
            <a:solidFill>
              <a:srgbClr val="FF6699"/>
            </a:solidFill>
            <a:ln>
              <a:noFill/>
            </a:ln>
            <a:effectLst/>
          </c:spPr>
          <c:invertIfNegative val="0"/>
          <c:cat>
            <c:strRef>
              <c:f>Planilha2!$A$3:$A$19</c:f>
              <c:strCache>
                <c:ptCount val="17"/>
                <c:pt idx="0">
                  <c:v>0 a 4 anos</c:v>
                </c:pt>
                <c:pt idx="1">
                  <c:v>5 a 9 anos</c:v>
                </c:pt>
                <c:pt idx="2">
                  <c:v> 10 a 14 anos</c:v>
                </c:pt>
                <c:pt idx="3">
                  <c:v> 15 a 19 anos</c:v>
                </c:pt>
                <c:pt idx="4">
                  <c:v> 20 a 24 anos</c:v>
                </c:pt>
                <c:pt idx="5">
                  <c:v> 25 a 29 anos</c:v>
                </c:pt>
                <c:pt idx="6">
                  <c:v> 30 a 34 anos</c:v>
                </c:pt>
                <c:pt idx="7">
                  <c:v> 35 a 39 anos</c:v>
                </c:pt>
                <c:pt idx="8">
                  <c:v> 40 a 44 anos</c:v>
                </c:pt>
                <c:pt idx="9">
                  <c:v> 45 a 49 anos</c:v>
                </c:pt>
                <c:pt idx="10">
                  <c:v> 50 a 54 anos</c:v>
                </c:pt>
                <c:pt idx="11">
                  <c:v> 55 a 59 anos</c:v>
                </c:pt>
                <c:pt idx="12">
                  <c:v> 60 a 64 anos</c:v>
                </c:pt>
                <c:pt idx="13">
                  <c:v> 65 a 69 anos</c:v>
                </c:pt>
                <c:pt idx="14">
                  <c:v> 70 a 74 anos</c:v>
                </c:pt>
                <c:pt idx="15">
                  <c:v> 75 a 79 anos</c:v>
                </c:pt>
                <c:pt idx="16">
                  <c:v> 80 anos ou mais</c:v>
                </c:pt>
              </c:strCache>
            </c:strRef>
          </c:cat>
          <c:val>
            <c:numRef>
              <c:f>Planilha2!$C$3:$C$19</c:f>
              <c:numCache>
                <c:formatCode>#,##0.0%;#,##0.0%</c:formatCode>
                <c:ptCount val="17"/>
                <c:pt idx="0">
                  <c:v>5.5800000000000002E-2</c:v>
                </c:pt>
                <c:pt idx="1">
                  <c:v>6.4799999999999996E-2</c:v>
                </c:pt>
                <c:pt idx="2">
                  <c:v>6.8900000000000003E-2</c:v>
                </c:pt>
                <c:pt idx="3">
                  <c:v>6.1100000000000002E-2</c:v>
                </c:pt>
                <c:pt idx="4">
                  <c:v>3.8600000000000002E-2</c:v>
                </c:pt>
                <c:pt idx="5">
                  <c:v>3.9699999999999999E-2</c:v>
                </c:pt>
                <c:pt idx="6">
                  <c:v>4.2999999999999997E-2</c:v>
                </c:pt>
                <c:pt idx="7">
                  <c:v>4.3099999999999999E-2</c:v>
                </c:pt>
                <c:pt idx="8">
                  <c:v>3.32E-2</c:v>
                </c:pt>
                <c:pt idx="9">
                  <c:v>2.52E-2</c:v>
                </c:pt>
                <c:pt idx="10">
                  <c:v>2.2100000000000002E-2</c:v>
                </c:pt>
                <c:pt idx="11">
                  <c:v>1.18E-2</c:v>
                </c:pt>
                <c:pt idx="12">
                  <c:v>7.3000000000000001E-3</c:v>
                </c:pt>
                <c:pt idx="13">
                  <c:v>2.5999999999999999E-3</c:v>
                </c:pt>
                <c:pt idx="14">
                  <c:v>1.4E-3</c:v>
                </c:pt>
                <c:pt idx="15">
                  <c:v>1E-3</c:v>
                </c:pt>
                <c:pt idx="16">
                  <c:v>1E-3</c:v>
                </c:pt>
              </c:numCache>
            </c:numRef>
          </c:val>
          <c:extLst>
            <c:ext xmlns:c16="http://schemas.microsoft.com/office/drawing/2014/chart" uri="{C3380CC4-5D6E-409C-BE32-E72D297353CC}">
              <c16:uniqueId val="{00000001-99FF-4213-B4E5-8BE0F96612EE}"/>
            </c:ext>
          </c:extLst>
        </c:ser>
        <c:dLbls>
          <c:showLegendKey val="0"/>
          <c:showVal val="0"/>
          <c:showCatName val="0"/>
          <c:showSerName val="0"/>
          <c:showPercent val="0"/>
          <c:showBubbleSize val="0"/>
        </c:dLbls>
        <c:gapWidth val="10"/>
        <c:overlap val="100"/>
        <c:axId val="1709805296"/>
        <c:axId val="1709812368"/>
      </c:barChart>
      <c:catAx>
        <c:axId val="170980529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1709812368"/>
        <c:crosses val="autoZero"/>
        <c:auto val="1"/>
        <c:lblAlgn val="ctr"/>
        <c:lblOffset val="100"/>
        <c:noMultiLvlLbl val="0"/>
      </c:catAx>
      <c:valAx>
        <c:axId val="1709812368"/>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7098052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a:t>10% mais ricos - DF</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stacked"/>
        <c:varyColors val="0"/>
        <c:ser>
          <c:idx val="0"/>
          <c:order val="0"/>
          <c:tx>
            <c:strRef>
              <c:f>Planilha1!$D$2</c:f>
              <c:strCache>
                <c:ptCount val="1"/>
                <c:pt idx="0">
                  <c:v>Homens </c:v>
                </c:pt>
              </c:strCache>
            </c:strRef>
          </c:tx>
          <c:spPr>
            <a:solidFill>
              <a:schemeClr val="accent1"/>
            </a:solidFill>
            <a:ln>
              <a:noFill/>
            </a:ln>
            <a:effectLst/>
          </c:spPr>
          <c:invertIfNegative val="0"/>
          <c:cat>
            <c:strRef>
              <c:f>Planilha1!$A$3:$A$19</c:f>
              <c:strCache>
                <c:ptCount val="17"/>
                <c:pt idx="0">
                  <c:v>0 a 4 anos</c:v>
                </c:pt>
                <c:pt idx="1">
                  <c:v>5 a 9 anos</c:v>
                </c:pt>
                <c:pt idx="2">
                  <c:v> 10 a 14 anos</c:v>
                </c:pt>
                <c:pt idx="3">
                  <c:v> 15 a 19 anos</c:v>
                </c:pt>
                <c:pt idx="4">
                  <c:v> 20 a 24 anos</c:v>
                </c:pt>
                <c:pt idx="5">
                  <c:v> 25 a 29 anos</c:v>
                </c:pt>
                <c:pt idx="6">
                  <c:v> 30 a 34 anos</c:v>
                </c:pt>
                <c:pt idx="7">
                  <c:v> 35 a 39 anos</c:v>
                </c:pt>
                <c:pt idx="8">
                  <c:v> 40 a 44 anos</c:v>
                </c:pt>
                <c:pt idx="9">
                  <c:v> 45 a 49 anos</c:v>
                </c:pt>
                <c:pt idx="10">
                  <c:v> 50 a 54 anos</c:v>
                </c:pt>
                <c:pt idx="11">
                  <c:v> 55 a 59 anos</c:v>
                </c:pt>
                <c:pt idx="12">
                  <c:v> 60 a 64 anos</c:v>
                </c:pt>
                <c:pt idx="13">
                  <c:v> 65 a 69 anos</c:v>
                </c:pt>
                <c:pt idx="14">
                  <c:v> 70 a 74 anos</c:v>
                </c:pt>
                <c:pt idx="15">
                  <c:v> 75 a 79 anos</c:v>
                </c:pt>
                <c:pt idx="16">
                  <c:v> 80 anos ou mais</c:v>
                </c:pt>
              </c:strCache>
            </c:strRef>
          </c:cat>
          <c:val>
            <c:numRef>
              <c:f>Planilha1!$D$3:$D$19</c:f>
              <c:numCache>
                <c:formatCode>#,##0.0%;#,##0.0%</c:formatCode>
                <c:ptCount val="17"/>
                <c:pt idx="0">
                  <c:v>-1.66E-2</c:v>
                </c:pt>
                <c:pt idx="1">
                  <c:v>-2.1100000000000001E-2</c:v>
                </c:pt>
                <c:pt idx="2">
                  <c:v>-0.02</c:v>
                </c:pt>
                <c:pt idx="3">
                  <c:v>-2.3300000000000001E-2</c:v>
                </c:pt>
                <c:pt idx="4">
                  <c:v>-2.7699999999999999E-2</c:v>
                </c:pt>
                <c:pt idx="5">
                  <c:v>-3.3300000000000003E-2</c:v>
                </c:pt>
                <c:pt idx="6">
                  <c:v>-4.7699999999999999E-2</c:v>
                </c:pt>
                <c:pt idx="7">
                  <c:v>-4.8800000000000003E-2</c:v>
                </c:pt>
                <c:pt idx="8">
                  <c:v>-4.2099999999999999E-2</c:v>
                </c:pt>
                <c:pt idx="9">
                  <c:v>-4.7699999999999999E-2</c:v>
                </c:pt>
                <c:pt idx="10">
                  <c:v>-4.5499999999999999E-2</c:v>
                </c:pt>
                <c:pt idx="11">
                  <c:v>-2.9899999999999999E-2</c:v>
                </c:pt>
                <c:pt idx="12">
                  <c:v>-3.8800000000000001E-2</c:v>
                </c:pt>
                <c:pt idx="13">
                  <c:v>-2.1100000000000001E-2</c:v>
                </c:pt>
                <c:pt idx="14">
                  <c:v>-1.8800000000000001E-2</c:v>
                </c:pt>
                <c:pt idx="15">
                  <c:v>-1.44E-2</c:v>
                </c:pt>
                <c:pt idx="16">
                  <c:v>-5.4999999999999997E-3</c:v>
                </c:pt>
              </c:numCache>
            </c:numRef>
          </c:val>
          <c:extLst>
            <c:ext xmlns:c16="http://schemas.microsoft.com/office/drawing/2014/chart" uri="{C3380CC4-5D6E-409C-BE32-E72D297353CC}">
              <c16:uniqueId val="{00000000-55E6-4855-83CF-5459703437D1}"/>
            </c:ext>
          </c:extLst>
        </c:ser>
        <c:ser>
          <c:idx val="1"/>
          <c:order val="1"/>
          <c:tx>
            <c:strRef>
              <c:f>Planilha1!$E$2</c:f>
              <c:strCache>
                <c:ptCount val="1"/>
                <c:pt idx="0">
                  <c:v>Mulheres</c:v>
                </c:pt>
              </c:strCache>
            </c:strRef>
          </c:tx>
          <c:spPr>
            <a:solidFill>
              <a:srgbClr val="FF6699"/>
            </a:solidFill>
            <a:ln>
              <a:noFill/>
            </a:ln>
            <a:effectLst/>
          </c:spPr>
          <c:invertIfNegative val="0"/>
          <c:cat>
            <c:strRef>
              <c:f>Planilha1!$A$3:$A$19</c:f>
              <c:strCache>
                <c:ptCount val="17"/>
                <c:pt idx="0">
                  <c:v>0 a 4 anos</c:v>
                </c:pt>
                <c:pt idx="1">
                  <c:v>5 a 9 anos</c:v>
                </c:pt>
                <c:pt idx="2">
                  <c:v> 10 a 14 anos</c:v>
                </c:pt>
                <c:pt idx="3">
                  <c:v> 15 a 19 anos</c:v>
                </c:pt>
                <c:pt idx="4">
                  <c:v> 20 a 24 anos</c:v>
                </c:pt>
                <c:pt idx="5">
                  <c:v> 25 a 29 anos</c:v>
                </c:pt>
                <c:pt idx="6">
                  <c:v> 30 a 34 anos</c:v>
                </c:pt>
                <c:pt idx="7">
                  <c:v> 35 a 39 anos</c:v>
                </c:pt>
                <c:pt idx="8">
                  <c:v> 40 a 44 anos</c:v>
                </c:pt>
                <c:pt idx="9">
                  <c:v> 45 a 49 anos</c:v>
                </c:pt>
                <c:pt idx="10">
                  <c:v> 50 a 54 anos</c:v>
                </c:pt>
                <c:pt idx="11">
                  <c:v> 55 a 59 anos</c:v>
                </c:pt>
                <c:pt idx="12">
                  <c:v> 60 a 64 anos</c:v>
                </c:pt>
                <c:pt idx="13">
                  <c:v> 65 a 69 anos</c:v>
                </c:pt>
                <c:pt idx="14">
                  <c:v> 70 a 74 anos</c:v>
                </c:pt>
                <c:pt idx="15">
                  <c:v> 75 a 79 anos</c:v>
                </c:pt>
                <c:pt idx="16">
                  <c:v> 80 anos ou mais</c:v>
                </c:pt>
              </c:strCache>
            </c:strRef>
          </c:cat>
          <c:val>
            <c:numRef>
              <c:f>Planilha1!$E$3:$E$19</c:f>
              <c:numCache>
                <c:formatCode>#,##0.0%;#,##0.0%</c:formatCode>
                <c:ptCount val="17"/>
                <c:pt idx="0">
                  <c:v>1.77E-2</c:v>
                </c:pt>
                <c:pt idx="1">
                  <c:v>1.11E-2</c:v>
                </c:pt>
                <c:pt idx="2">
                  <c:v>2.4400000000000002E-2</c:v>
                </c:pt>
                <c:pt idx="3">
                  <c:v>1.77E-2</c:v>
                </c:pt>
                <c:pt idx="4">
                  <c:v>1.9900000000000001E-2</c:v>
                </c:pt>
                <c:pt idx="5">
                  <c:v>3.44E-2</c:v>
                </c:pt>
                <c:pt idx="6">
                  <c:v>6.0999999999999999E-2</c:v>
                </c:pt>
                <c:pt idx="7">
                  <c:v>5.5399999999999998E-2</c:v>
                </c:pt>
                <c:pt idx="8">
                  <c:v>4.4299999999999999E-2</c:v>
                </c:pt>
                <c:pt idx="9">
                  <c:v>3.9899999999999998E-2</c:v>
                </c:pt>
                <c:pt idx="10">
                  <c:v>3.7699999999999997E-2</c:v>
                </c:pt>
                <c:pt idx="11">
                  <c:v>3.2099999999999997E-2</c:v>
                </c:pt>
                <c:pt idx="12">
                  <c:v>2.5499999999999998E-2</c:v>
                </c:pt>
                <c:pt idx="13">
                  <c:v>3.44E-2</c:v>
                </c:pt>
                <c:pt idx="14">
                  <c:v>2.4400000000000002E-2</c:v>
                </c:pt>
                <c:pt idx="15">
                  <c:v>3.3E-3</c:v>
                </c:pt>
                <c:pt idx="16">
                  <c:v>1.44E-2</c:v>
                </c:pt>
              </c:numCache>
            </c:numRef>
          </c:val>
          <c:extLst>
            <c:ext xmlns:c16="http://schemas.microsoft.com/office/drawing/2014/chart" uri="{C3380CC4-5D6E-409C-BE32-E72D297353CC}">
              <c16:uniqueId val="{00000001-55E6-4855-83CF-5459703437D1}"/>
            </c:ext>
          </c:extLst>
        </c:ser>
        <c:dLbls>
          <c:showLegendKey val="0"/>
          <c:showVal val="0"/>
          <c:showCatName val="0"/>
          <c:showSerName val="0"/>
          <c:showPercent val="0"/>
          <c:showBubbleSize val="0"/>
        </c:dLbls>
        <c:gapWidth val="10"/>
        <c:overlap val="100"/>
        <c:axId val="1709806384"/>
        <c:axId val="1709804752"/>
      </c:barChart>
      <c:catAx>
        <c:axId val="170980638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1709804752"/>
        <c:crosses val="autoZero"/>
        <c:auto val="1"/>
        <c:lblAlgn val="ctr"/>
        <c:lblOffset val="100"/>
        <c:noMultiLvlLbl val="0"/>
      </c:catAx>
      <c:valAx>
        <c:axId val="1709804752"/>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7098063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a:t>10% mais pobres - DF</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stacked"/>
        <c:varyColors val="0"/>
        <c:ser>
          <c:idx val="0"/>
          <c:order val="0"/>
          <c:tx>
            <c:strRef>
              <c:f>Planilha1!$B$2</c:f>
              <c:strCache>
                <c:ptCount val="1"/>
                <c:pt idx="0">
                  <c:v>Homens </c:v>
                </c:pt>
              </c:strCache>
            </c:strRef>
          </c:tx>
          <c:spPr>
            <a:solidFill>
              <a:schemeClr val="accent1"/>
            </a:solidFill>
            <a:ln>
              <a:noFill/>
            </a:ln>
            <a:effectLst/>
          </c:spPr>
          <c:invertIfNegative val="0"/>
          <c:cat>
            <c:strRef>
              <c:f>Planilha1!$A$3:$A$19</c:f>
              <c:strCache>
                <c:ptCount val="17"/>
                <c:pt idx="0">
                  <c:v>0 a 4 anos</c:v>
                </c:pt>
                <c:pt idx="1">
                  <c:v>5 a 9 anos</c:v>
                </c:pt>
                <c:pt idx="2">
                  <c:v> 10 a 14 anos</c:v>
                </c:pt>
                <c:pt idx="3">
                  <c:v> 15 a 19 anos</c:v>
                </c:pt>
                <c:pt idx="4">
                  <c:v> 20 a 24 anos</c:v>
                </c:pt>
                <c:pt idx="5">
                  <c:v> 25 a 29 anos</c:v>
                </c:pt>
                <c:pt idx="6">
                  <c:v> 30 a 34 anos</c:v>
                </c:pt>
                <c:pt idx="7">
                  <c:v> 35 a 39 anos</c:v>
                </c:pt>
                <c:pt idx="8">
                  <c:v> 40 a 44 anos</c:v>
                </c:pt>
                <c:pt idx="9">
                  <c:v> 45 a 49 anos</c:v>
                </c:pt>
                <c:pt idx="10">
                  <c:v> 50 a 54 anos</c:v>
                </c:pt>
                <c:pt idx="11">
                  <c:v> 55 a 59 anos</c:v>
                </c:pt>
                <c:pt idx="12">
                  <c:v> 60 a 64 anos</c:v>
                </c:pt>
                <c:pt idx="13">
                  <c:v> 65 a 69 anos</c:v>
                </c:pt>
                <c:pt idx="14">
                  <c:v> 70 a 74 anos</c:v>
                </c:pt>
                <c:pt idx="15">
                  <c:v> 75 a 79 anos</c:v>
                </c:pt>
                <c:pt idx="16">
                  <c:v> 80 anos ou mais</c:v>
                </c:pt>
              </c:strCache>
            </c:strRef>
          </c:cat>
          <c:val>
            <c:numRef>
              <c:f>Planilha1!$B$3:$B$19</c:f>
              <c:numCache>
                <c:formatCode>#,##0.0%;#,##0.0%</c:formatCode>
                <c:ptCount val="17"/>
                <c:pt idx="0">
                  <c:v>-7.6399999999999996E-2</c:v>
                </c:pt>
                <c:pt idx="1">
                  <c:v>-6.2399999999999997E-2</c:v>
                </c:pt>
                <c:pt idx="2">
                  <c:v>-7.3200000000000001E-2</c:v>
                </c:pt>
                <c:pt idx="3">
                  <c:v>-5.1700000000000003E-2</c:v>
                </c:pt>
                <c:pt idx="4">
                  <c:v>-3.0099999999999998E-2</c:v>
                </c:pt>
                <c:pt idx="5">
                  <c:v>-2.0500000000000001E-2</c:v>
                </c:pt>
                <c:pt idx="6">
                  <c:v>-3.0099999999999998E-2</c:v>
                </c:pt>
                <c:pt idx="7">
                  <c:v>-3.44E-2</c:v>
                </c:pt>
                <c:pt idx="8">
                  <c:v>-2.1499999999999998E-2</c:v>
                </c:pt>
                <c:pt idx="9">
                  <c:v>-1.4E-2</c:v>
                </c:pt>
                <c:pt idx="10">
                  <c:v>-9.7000000000000003E-3</c:v>
                </c:pt>
                <c:pt idx="11">
                  <c:v>-7.4999999999999997E-3</c:v>
                </c:pt>
                <c:pt idx="12">
                  <c:v>-7.4999999999999997E-3</c:v>
                </c:pt>
                <c:pt idx="13">
                  <c:v>-2.0999999999999999E-3</c:v>
                </c:pt>
                <c:pt idx="14">
                  <c:v>-1.1000000000000001E-3</c:v>
                </c:pt>
                <c:pt idx="15">
                  <c:v>0</c:v>
                </c:pt>
                <c:pt idx="16">
                  <c:v>-2.0999999999999999E-3</c:v>
                </c:pt>
              </c:numCache>
            </c:numRef>
          </c:val>
          <c:extLst>
            <c:ext xmlns:c16="http://schemas.microsoft.com/office/drawing/2014/chart" uri="{C3380CC4-5D6E-409C-BE32-E72D297353CC}">
              <c16:uniqueId val="{00000000-5F53-4B87-A6F4-D1B9BC5D7A96}"/>
            </c:ext>
          </c:extLst>
        </c:ser>
        <c:ser>
          <c:idx val="1"/>
          <c:order val="1"/>
          <c:tx>
            <c:strRef>
              <c:f>Planilha1!$C$2</c:f>
              <c:strCache>
                <c:ptCount val="1"/>
                <c:pt idx="0">
                  <c:v>Mulheres</c:v>
                </c:pt>
              </c:strCache>
            </c:strRef>
          </c:tx>
          <c:spPr>
            <a:solidFill>
              <a:srgbClr val="FF6699"/>
            </a:solidFill>
            <a:ln>
              <a:noFill/>
            </a:ln>
            <a:effectLst/>
          </c:spPr>
          <c:invertIfNegative val="0"/>
          <c:cat>
            <c:strRef>
              <c:f>Planilha1!$A$3:$A$19</c:f>
              <c:strCache>
                <c:ptCount val="17"/>
                <c:pt idx="0">
                  <c:v>0 a 4 anos</c:v>
                </c:pt>
                <c:pt idx="1">
                  <c:v>5 a 9 anos</c:v>
                </c:pt>
                <c:pt idx="2">
                  <c:v> 10 a 14 anos</c:v>
                </c:pt>
                <c:pt idx="3">
                  <c:v> 15 a 19 anos</c:v>
                </c:pt>
                <c:pt idx="4">
                  <c:v> 20 a 24 anos</c:v>
                </c:pt>
                <c:pt idx="5">
                  <c:v> 25 a 29 anos</c:v>
                </c:pt>
                <c:pt idx="6">
                  <c:v> 30 a 34 anos</c:v>
                </c:pt>
                <c:pt idx="7">
                  <c:v> 35 a 39 anos</c:v>
                </c:pt>
                <c:pt idx="8">
                  <c:v> 40 a 44 anos</c:v>
                </c:pt>
                <c:pt idx="9">
                  <c:v> 45 a 49 anos</c:v>
                </c:pt>
                <c:pt idx="10">
                  <c:v> 50 a 54 anos</c:v>
                </c:pt>
                <c:pt idx="11">
                  <c:v> 55 a 59 anos</c:v>
                </c:pt>
                <c:pt idx="12">
                  <c:v> 60 a 64 anos</c:v>
                </c:pt>
                <c:pt idx="13">
                  <c:v> 65 a 69 anos</c:v>
                </c:pt>
                <c:pt idx="14">
                  <c:v> 70 a 74 anos</c:v>
                </c:pt>
                <c:pt idx="15">
                  <c:v> 75 a 79 anos</c:v>
                </c:pt>
                <c:pt idx="16">
                  <c:v> 80 anos ou mais</c:v>
                </c:pt>
              </c:strCache>
            </c:strRef>
          </c:cat>
          <c:val>
            <c:numRef>
              <c:f>Planilha1!$C$3:$C$19</c:f>
              <c:numCache>
                <c:formatCode>#,##0.0%;#,##0.0%</c:formatCode>
                <c:ptCount val="17"/>
                <c:pt idx="0">
                  <c:v>6.1400000000000003E-2</c:v>
                </c:pt>
                <c:pt idx="1">
                  <c:v>7.5399999999999995E-2</c:v>
                </c:pt>
                <c:pt idx="2">
                  <c:v>7.1099999999999997E-2</c:v>
                </c:pt>
                <c:pt idx="3">
                  <c:v>6.0299999999999999E-2</c:v>
                </c:pt>
                <c:pt idx="4">
                  <c:v>3.8699999999999998E-2</c:v>
                </c:pt>
                <c:pt idx="5">
                  <c:v>4.3099999999999999E-2</c:v>
                </c:pt>
                <c:pt idx="6">
                  <c:v>5.9200000000000003E-2</c:v>
                </c:pt>
                <c:pt idx="7">
                  <c:v>5.2699999999999997E-2</c:v>
                </c:pt>
                <c:pt idx="8">
                  <c:v>3.1199999999999999E-2</c:v>
                </c:pt>
                <c:pt idx="9">
                  <c:v>2.2599999999999999E-2</c:v>
                </c:pt>
                <c:pt idx="10">
                  <c:v>1.29E-2</c:v>
                </c:pt>
                <c:pt idx="11">
                  <c:v>1.0800000000000001E-2</c:v>
                </c:pt>
                <c:pt idx="12">
                  <c:v>7.4999999999999997E-3</c:v>
                </c:pt>
                <c:pt idx="13">
                  <c:v>2.2000000000000001E-3</c:v>
                </c:pt>
                <c:pt idx="14">
                  <c:v>3.2000000000000002E-3</c:v>
                </c:pt>
                <c:pt idx="15">
                  <c:v>0</c:v>
                </c:pt>
                <c:pt idx="16">
                  <c:v>3.2000000000000002E-3</c:v>
                </c:pt>
              </c:numCache>
            </c:numRef>
          </c:val>
          <c:extLst>
            <c:ext xmlns:c16="http://schemas.microsoft.com/office/drawing/2014/chart" uri="{C3380CC4-5D6E-409C-BE32-E72D297353CC}">
              <c16:uniqueId val="{00000001-5F53-4B87-A6F4-D1B9BC5D7A96}"/>
            </c:ext>
          </c:extLst>
        </c:ser>
        <c:dLbls>
          <c:showLegendKey val="0"/>
          <c:showVal val="0"/>
          <c:showCatName val="0"/>
          <c:showSerName val="0"/>
          <c:showPercent val="0"/>
          <c:showBubbleSize val="0"/>
        </c:dLbls>
        <c:gapWidth val="10"/>
        <c:overlap val="100"/>
        <c:axId val="1709800944"/>
        <c:axId val="1709811824"/>
      </c:barChart>
      <c:catAx>
        <c:axId val="170980094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1709811824"/>
        <c:crosses val="autoZero"/>
        <c:auto val="1"/>
        <c:lblAlgn val="ctr"/>
        <c:lblOffset val="100"/>
        <c:noMultiLvlLbl val="0"/>
      </c:catAx>
      <c:valAx>
        <c:axId val="1709811824"/>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709800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03-12T08:43:33.220" idx="3">
    <p:pos x="10" y="10"/>
    <p:text>o que há em outros serviços? a nota não está em destaque.</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7D05A10-15F0-4F4A-B2B1-CF59D998D371}" type="datetimeFigureOut">
              <a:rPr lang="pt-BR" smtClean="0"/>
              <a:pPr/>
              <a:t>06/08/2019</a:t>
            </a:fld>
            <a:endParaRPr lang="pt-BR"/>
          </a:p>
        </p:txBody>
      </p:sp>
      <p:sp>
        <p:nvSpPr>
          <p:cNvPr id="4" name="Espaço Reservado para Rodapé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CE23FA6-59A5-4DDE-9151-4326D927F086}" type="slidenum">
              <a:rPr lang="pt-BR" smtClean="0"/>
              <a:pPr/>
              <a:t>‹nº›</a:t>
            </a:fld>
            <a:endParaRPr lang="pt-BR"/>
          </a:p>
        </p:txBody>
      </p:sp>
    </p:spTree>
    <p:extLst>
      <p:ext uri="{BB962C8B-B14F-4D97-AF65-F5344CB8AC3E}">
        <p14:creationId xmlns:p14="http://schemas.microsoft.com/office/powerpoint/2010/main" val="1876100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1A32386-E0BF-4A25-8B4B-963A461E0A09}" type="datetimeFigureOut">
              <a:rPr lang="pt-BR" smtClean="0"/>
              <a:pPr/>
              <a:t>06/08/2019</a:t>
            </a:fld>
            <a:endParaRPr lang="pt-BR"/>
          </a:p>
        </p:txBody>
      </p:sp>
      <p:sp>
        <p:nvSpPr>
          <p:cNvPr id="4" name="Espaço Reservado para Imagem de Slide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5BAC168-1FF8-42FB-AD34-47AB0F930C6D}" type="slidenum">
              <a:rPr lang="pt-BR" smtClean="0"/>
              <a:pPr/>
              <a:t>‹nº›</a:t>
            </a:fld>
            <a:endParaRPr lang="pt-BR"/>
          </a:p>
        </p:txBody>
      </p:sp>
    </p:spTree>
    <p:extLst>
      <p:ext uri="{BB962C8B-B14F-4D97-AF65-F5344CB8AC3E}">
        <p14:creationId xmlns:p14="http://schemas.microsoft.com/office/powerpoint/2010/main" val="621575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AC9422-9091-8B49-9430-D20A248525FF}" type="slidenum">
              <a:rPr lang="en-US" smtClean="0"/>
              <a:t>12</a:t>
            </a:fld>
            <a:endParaRPr lang="en-US"/>
          </a:p>
        </p:txBody>
      </p:sp>
    </p:spTree>
    <p:extLst>
      <p:ext uri="{BB962C8B-B14F-4D97-AF65-F5344CB8AC3E}">
        <p14:creationId xmlns:p14="http://schemas.microsoft.com/office/powerpoint/2010/main" val="256796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DB0B12C-06EC-43D5-B18F-D70A2576DA1A}" type="slidenum">
              <a:rPr lang="pt-BR" smtClean="0"/>
              <a:t>18</a:t>
            </a:fld>
            <a:endParaRPr lang="pt-BR"/>
          </a:p>
        </p:txBody>
      </p:sp>
    </p:spTree>
    <p:extLst>
      <p:ext uri="{BB962C8B-B14F-4D97-AF65-F5344CB8AC3E}">
        <p14:creationId xmlns:p14="http://schemas.microsoft.com/office/powerpoint/2010/main" val="344209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1AC9422-9091-8B49-9430-D20A248525FF}" type="slidenum">
              <a:rPr lang="en-US" smtClean="0"/>
              <a:t>22</a:t>
            </a:fld>
            <a:endParaRPr lang="en-US"/>
          </a:p>
        </p:txBody>
      </p:sp>
    </p:spTree>
    <p:extLst>
      <p:ext uri="{BB962C8B-B14F-4D97-AF65-F5344CB8AC3E}">
        <p14:creationId xmlns:p14="http://schemas.microsoft.com/office/powerpoint/2010/main" val="423137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Colocar isso no anexo. Talvez inserir um slide com o resumo do perfil dos entrevistados</a:t>
            </a:r>
            <a:r>
              <a:rPr lang="pt-BR" baseline="0" dirty="0" smtClean="0"/>
              <a:t> e alguns dos pontos principais: </a:t>
            </a:r>
            <a:r>
              <a:rPr lang="pt-BR" baseline="0" dirty="0" err="1" smtClean="0"/>
              <a:t>sobrerepresentação</a:t>
            </a:r>
            <a:r>
              <a:rPr lang="pt-BR" baseline="0" dirty="0" smtClean="0"/>
              <a:t> de idades médias e nível de escolaridade alta.</a:t>
            </a:r>
            <a:endParaRPr lang="pt-BR" dirty="0"/>
          </a:p>
        </p:txBody>
      </p:sp>
      <p:sp>
        <p:nvSpPr>
          <p:cNvPr id="4" name="Espaço Reservado para Número de Slide 3"/>
          <p:cNvSpPr>
            <a:spLocks noGrp="1"/>
          </p:cNvSpPr>
          <p:nvPr>
            <p:ph type="sldNum" sz="quarter" idx="10"/>
          </p:nvPr>
        </p:nvSpPr>
        <p:spPr/>
        <p:txBody>
          <a:bodyPr/>
          <a:lstStyle/>
          <a:p>
            <a:fld id="{E1AC9422-9091-8B49-9430-D20A248525FF}" type="slidenum">
              <a:rPr lang="en-US" smtClean="0"/>
              <a:t>28</a:t>
            </a:fld>
            <a:endParaRPr lang="en-US"/>
          </a:p>
        </p:txBody>
      </p:sp>
    </p:spTree>
    <p:extLst>
      <p:ext uri="{BB962C8B-B14F-4D97-AF65-F5344CB8AC3E}">
        <p14:creationId xmlns:p14="http://schemas.microsoft.com/office/powerpoint/2010/main" val="110168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Colocar isso no anexo. Talvez inserir um slide com o resumo do perfil dos entrevistados</a:t>
            </a:r>
            <a:r>
              <a:rPr lang="pt-BR" baseline="0" dirty="0" smtClean="0"/>
              <a:t> e alguns dos pontos principais: </a:t>
            </a:r>
            <a:r>
              <a:rPr lang="pt-BR" baseline="0" dirty="0" err="1" smtClean="0"/>
              <a:t>sobrerepresentação</a:t>
            </a:r>
            <a:r>
              <a:rPr lang="pt-BR" baseline="0" dirty="0" smtClean="0"/>
              <a:t> de idades médias e nível de escolaridade alta.</a:t>
            </a:r>
            <a:endParaRPr lang="pt-BR" dirty="0"/>
          </a:p>
        </p:txBody>
      </p:sp>
      <p:sp>
        <p:nvSpPr>
          <p:cNvPr id="4" name="Espaço Reservado para Número de Slide 3"/>
          <p:cNvSpPr>
            <a:spLocks noGrp="1"/>
          </p:cNvSpPr>
          <p:nvPr>
            <p:ph type="sldNum" sz="quarter" idx="10"/>
          </p:nvPr>
        </p:nvSpPr>
        <p:spPr/>
        <p:txBody>
          <a:bodyPr/>
          <a:lstStyle/>
          <a:p>
            <a:fld id="{E1AC9422-9091-8B49-9430-D20A248525FF}" type="slidenum">
              <a:rPr lang="en-US" smtClean="0"/>
              <a:t>31</a:t>
            </a:fld>
            <a:endParaRPr lang="en-US"/>
          </a:p>
        </p:txBody>
      </p:sp>
    </p:spTree>
    <p:extLst>
      <p:ext uri="{BB962C8B-B14F-4D97-AF65-F5344CB8AC3E}">
        <p14:creationId xmlns:p14="http://schemas.microsoft.com/office/powerpoint/2010/main" val="318263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9"/>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A172DB1-1C50-41AA-ADBF-AD725467119D}" type="datetime1">
              <a:rPr lang="en-US" smtClean="0"/>
              <a:t>8/6/2019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1654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642E3B6-5EB3-4B0E-A5C5-0E82F5F001B9}" type="datetime1">
              <a:rPr lang="en-US" smtClean="0"/>
              <a:t>8/6/2019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4922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2"/>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42"/>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4079C8F-864A-4038-AA59-24CD75A99F36}" type="datetime1">
              <a:rPr lang="en-US" smtClean="0"/>
              <a:t>8/6/2019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4050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07B8E78-40FC-4025-A960-6399DFFFEB0D}" type="datetime1">
              <a:rPr lang="en-US" smtClean="0"/>
              <a:t>8/6/2019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2921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4"/>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8DFF1834-5815-4597-871D-27C232CCED56}" type="datetime1">
              <a:rPr lang="en-US" smtClean="0"/>
              <a:t>8/6/2019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00948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4CEFE01-FE97-4605-9E2B-38B34E909A21}" type="datetime1">
              <a:rPr lang="en-US" smtClean="0"/>
              <a:t>8/6/2019</a:t>
            </a:fld>
            <a:endParaRPr lang="en-US" dirty="0"/>
          </a:p>
        </p:txBody>
      </p:sp>
      <p:sp>
        <p:nvSpPr>
          <p:cNvPr id="6" name="Espaço Reservado para Rodapé 5"/>
          <p:cNvSpPr>
            <a:spLocks noGrp="1"/>
          </p:cNvSpPr>
          <p:nvPr>
            <p:ph type="ftr" sz="quarter" idx="11"/>
          </p:nvPr>
        </p:nvSpPr>
        <p:spPr/>
        <p:txBody>
          <a:bodyPr/>
          <a:lstStyle/>
          <a:p>
            <a:endParaRPr lang="en-US" dirty="0"/>
          </a:p>
        </p:txBody>
      </p:sp>
      <p:sp>
        <p:nvSpPr>
          <p:cNvPr id="7" name="Espaço Reservado para Número de Slide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566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06DF29A1-C545-42CD-B464-E83C4286C57A}" type="datetime1">
              <a:rPr lang="en-US" smtClean="0"/>
              <a:t>8/6/2019</a:t>
            </a:fld>
            <a:endParaRPr lang="en-US" dirty="0"/>
          </a:p>
        </p:txBody>
      </p:sp>
      <p:sp>
        <p:nvSpPr>
          <p:cNvPr id="8" name="Espaço Reservado para Rodapé 7"/>
          <p:cNvSpPr>
            <a:spLocks noGrp="1"/>
          </p:cNvSpPr>
          <p:nvPr>
            <p:ph type="ftr" sz="quarter" idx="11"/>
          </p:nvPr>
        </p:nvSpPr>
        <p:spPr/>
        <p:txBody>
          <a:bodyPr/>
          <a:lstStyle/>
          <a:p>
            <a:endParaRPr lang="en-US" dirty="0"/>
          </a:p>
        </p:txBody>
      </p:sp>
      <p:sp>
        <p:nvSpPr>
          <p:cNvPr id="9" name="Espaço Reservado para Número de Slide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4079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F0813CBF-AA42-495F-A226-F6BAB243ED3C}" type="datetime1">
              <a:rPr lang="en-US" smtClean="0"/>
              <a:t>8/6/2019</a:t>
            </a:fld>
            <a:endParaRPr lang="en-US" dirty="0"/>
          </a:p>
        </p:txBody>
      </p:sp>
      <p:sp>
        <p:nvSpPr>
          <p:cNvPr id="4" name="Espaço Reservado para Rodapé 3"/>
          <p:cNvSpPr>
            <a:spLocks noGrp="1"/>
          </p:cNvSpPr>
          <p:nvPr>
            <p:ph type="ftr" sz="quarter" idx="11"/>
          </p:nvPr>
        </p:nvSpPr>
        <p:spPr/>
        <p:txBody>
          <a:bodyPr/>
          <a:lstStyle/>
          <a:p>
            <a:endParaRPr lang="en-US" dirty="0"/>
          </a:p>
        </p:txBody>
      </p:sp>
      <p:sp>
        <p:nvSpPr>
          <p:cNvPr id="5" name="Espaço Reservado para Número de Slide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5071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E3224E5-1017-428A-9567-B2CF852236A3}" type="datetime1">
              <a:rPr lang="en-US" smtClean="0"/>
              <a:t>8/6/2019</a:t>
            </a:fld>
            <a:endParaRPr lang="en-US" dirty="0"/>
          </a:p>
        </p:txBody>
      </p:sp>
      <p:sp>
        <p:nvSpPr>
          <p:cNvPr id="3" name="Espaço Reservado para Rodapé 2"/>
          <p:cNvSpPr>
            <a:spLocks noGrp="1"/>
          </p:cNvSpPr>
          <p:nvPr>
            <p:ph type="ftr" sz="quarter" idx="11"/>
          </p:nvPr>
        </p:nvSpPr>
        <p:spPr/>
        <p:txBody>
          <a:bodyPr/>
          <a:lstStyle/>
          <a:p>
            <a:endParaRPr lang="en-US" dirty="0"/>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6783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10BBD6AA-B8F4-4691-940D-34245B45A81D}" type="datetime1">
              <a:rPr lang="en-US" smtClean="0"/>
              <a:t>8/6/2019</a:t>
            </a:fld>
            <a:endParaRPr lang="en-US" dirty="0"/>
          </a:p>
        </p:txBody>
      </p:sp>
      <p:sp>
        <p:nvSpPr>
          <p:cNvPr id="6" name="Espaço Reservado para Rodapé 5"/>
          <p:cNvSpPr>
            <a:spLocks noGrp="1"/>
          </p:cNvSpPr>
          <p:nvPr>
            <p:ph type="ftr" sz="quarter" idx="11"/>
          </p:nvPr>
        </p:nvSpPr>
        <p:spPr/>
        <p:txBody>
          <a:bodyPr/>
          <a:lstStyle/>
          <a:p>
            <a:endParaRPr lang="en-US" dirty="0"/>
          </a:p>
        </p:txBody>
      </p:sp>
      <p:sp>
        <p:nvSpPr>
          <p:cNvPr id="7" name="Espaço Reservado para Número de Slide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7072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4E55A28-2D64-4E28-BE20-CD7EF98B41D5}" type="datetime1">
              <a:rPr lang="en-US" smtClean="0"/>
              <a:t>8/6/2019</a:t>
            </a:fld>
            <a:endParaRPr lang="en-US" dirty="0"/>
          </a:p>
        </p:txBody>
      </p:sp>
      <p:sp>
        <p:nvSpPr>
          <p:cNvPr id="6" name="Espaço Reservado para Rodapé 5"/>
          <p:cNvSpPr>
            <a:spLocks noGrp="1"/>
          </p:cNvSpPr>
          <p:nvPr>
            <p:ph type="ftr" sz="quarter" idx="11"/>
          </p:nvPr>
        </p:nvSpPr>
        <p:spPr/>
        <p:txBody>
          <a:bodyPr/>
          <a:lstStyle/>
          <a:p>
            <a:endParaRPr lang="en-US" dirty="0"/>
          </a:p>
        </p:txBody>
      </p:sp>
      <p:sp>
        <p:nvSpPr>
          <p:cNvPr id="7" name="Espaço Reservado para Número de Slide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8820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95000"/>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8036D-FEE1-42BA-B7E1-80908E13C0F0}" type="datetime1">
              <a:rPr lang="en-US" smtClean="0"/>
              <a:t>8/6/2019</a:t>
            </a:fld>
            <a:endParaRPr lang="en-US" dirty="0"/>
          </a:p>
        </p:txBody>
      </p:sp>
      <p:sp>
        <p:nvSpPr>
          <p:cNvPr id="5" name="Espaço Reservado para Rodapé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ço Reservado para Número de Slide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0735007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hart" Target="../charts/chart2.xml"/><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brasiliametropolitana.codeplan.df.gov.br/" TargetMode="External"/><Relationship Id="rId2" Type="http://schemas.openxmlformats.org/officeDocument/2006/relationships/hyperlink" Target="http://www.codeplan.df.gov.br/wp-content/uploads/2018/02/Boletim_de_Conjuntura_do_DF_2018_1_Trimestre.pdf" TargetMode="External"/><Relationship Id="rId1" Type="http://schemas.openxmlformats.org/officeDocument/2006/relationships/slideLayout" Target="../slideLayouts/slideLayout6.xml"/><Relationship Id="rId5" Type="http://schemas.openxmlformats.org/officeDocument/2006/relationships/hyperlink" Target="http://www.codeplan.df.gov.br/texto-para-discussao/" TargetMode="External"/><Relationship Id="rId4" Type="http://schemas.openxmlformats.org/officeDocument/2006/relationships/hyperlink" Target="http://siedf.dev.codeplan.df.gov.br/"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www.codeplan.df.gov.br/"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0" y="0"/>
            <a:ext cx="9144000"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0" y="1731874"/>
            <a:ext cx="9144000" cy="4308872"/>
          </a:xfrm>
          <a:prstGeom prst="rect">
            <a:avLst/>
          </a:prstGeom>
        </p:spPr>
        <p:txBody>
          <a:bodyPr wrap="square">
            <a:spAutoFit/>
          </a:bodyPr>
          <a:lstStyle/>
          <a:p>
            <a:pPr algn="ctr"/>
            <a:endParaRPr lang="pt-BR" sz="4000" b="1" dirty="0"/>
          </a:p>
          <a:p>
            <a:pPr algn="ctr"/>
            <a:endParaRPr lang="pt-BR" sz="4000" b="1" dirty="0" smtClean="0"/>
          </a:p>
          <a:p>
            <a:pPr algn="ctr"/>
            <a:endParaRPr lang="pt-BR" sz="4000" b="1" dirty="0"/>
          </a:p>
          <a:p>
            <a:pPr algn="ctr"/>
            <a:endParaRPr lang="pt-BR" sz="4000" b="1" dirty="0" smtClean="0"/>
          </a:p>
          <a:p>
            <a:pPr algn="r"/>
            <a:endParaRPr lang="pt-BR" sz="2800" dirty="0" smtClean="0"/>
          </a:p>
          <a:p>
            <a:pPr algn="r"/>
            <a:r>
              <a:rPr lang="pt-BR" sz="2800" dirty="0" smtClean="0"/>
              <a:t>Bruno </a:t>
            </a:r>
            <a:r>
              <a:rPr lang="pt-BR" sz="2800" dirty="0" smtClean="0"/>
              <a:t>de Oliveira Cruz</a:t>
            </a:r>
          </a:p>
          <a:p>
            <a:pPr algn="r"/>
            <a:r>
              <a:rPr lang="pt-BR" dirty="0" smtClean="0"/>
              <a:t>DIEPS/CODEPLAN</a:t>
            </a:r>
          </a:p>
          <a:p>
            <a:pPr algn="ctr"/>
            <a:endParaRPr lang="pt-BR" sz="4000" b="1" dirty="0"/>
          </a:p>
        </p:txBody>
      </p:sp>
      <p:cxnSp>
        <p:nvCxnSpPr>
          <p:cNvPr id="18" name="Conector reto 17"/>
          <p:cNvCxnSpPr/>
          <p:nvPr/>
        </p:nvCxnSpPr>
        <p:spPr>
          <a:xfrm>
            <a:off x="4572000" y="3933056"/>
            <a:ext cx="4572000" cy="0"/>
          </a:xfrm>
          <a:prstGeom prst="line">
            <a:avLst/>
          </a:prstGeom>
          <a:ln>
            <a:solidFill>
              <a:srgbClr val="0070C0"/>
            </a:solidFill>
          </a:ln>
        </p:spPr>
        <p:style>
          <a:lnRef idx="3">
            <a:schemeClr val="accent3"/>
          </a:lnRef>
          <a:fillRef idx="0">
            <a:schemeClr val="accent3"/>
          </a:fillRef>
          <a:effectRef idx="2">
            <a:schemeClr val="accent3"/>
          </a:effectRef>
          <a:fontRef idx="minor">
            <a:schemeClr val="tx1"/>
          </a:fontRef>
        </p:style>
      </p:cxnSp>
      <p:cxnSp>
        <p:nvCxnSpPr>
          <p:cNvPr id="19" name="Conector reto 18"/>
          <p:cNvCxnSpPr/>
          <p:nvPr/>
        </p:nvCxnSpPr>
        <p:spPr>
          <a:xfrm>
            <a:off x="5508104" y="4149080"/>
            <a:ext cx="3635896" cy="0"/>
          </a:xfrm>
          <a:prstGeom prst="line">
            <a:avLst/>
          </a:prstGeom>
          <a:ln>
            <a:solidFill>
              <a:srgbClr val="00B050"/>
            </a:solidFill>
          </a:ln>
        </p:spPr>
        <p:style>
          <a:lnRef idx="3">
            <a:schemeClr val="accent3"/>
          </a:lnRef>
          <a:fillRef idx="0">
            <a:schemeClr val="accent3"/>
          </a:fillRef>
          <a:effectRef idx="2">
            <a:schemeClr val="accent3"/>
          </a:effectRef>
          <a:fontRef idx="minor">
            <a:schemeClr val="tx1"/>
          </a:fontRef>
        </p:style>
      </p:cxnSp>
      <p:cxnSp>
        <p:nvCxnSpPr>
          <p:cNvPr id="20" name="Conector reto 19"/>
          <p:cNvCxnSpPr/>
          <p:nvPr/>
        </p:nvCxnSpPr>
        <p:spPr>
          <a:xfrm>
            <a:off x="6444208" y="4365104"/>
            <a:ext cx="2699792" cy="0"/>
          </a:xfrm>
          <a:prstGeom prst="line">
            <a:avLst/>
          </a:prstGeom>
          <a:ln>
            <a:solidFill>
              <a:srgbClr val="0070C0"/>
            </a:solidFill>
          </a:ln>
        </p:spPr>
        <p:style>
          <a:lnRef idx="3">
            <a:schemeClr val="accent3"/>
          </a:lnRef>
          <a:fillRef idx="0">
            <a:schemeClr val="accent3"/>
          </a:fillRef>
          <a:effectRef idx="2">
            <a:schemeClr val="accent3"/>
          </a:effectRef>
          <a:fontRef idx="minor">
            <a:schemeClr val="tx1"/>
          </a:fontRef>
        </p:style>
      </p:cxnSp>
      <p:cxnSp>
        <p:nvCxnSpPr>
          <p:cNvPr id="21" name="Conector reto 20"/>
          <p:cNvCxnSpPr/>
          <p:nvPr/>
        </p:nvCxnSpPr>
        <p:spPr>
          <a:xfrm>
            <a:off x="0" y="188640"/>
            <a:ext cx="4572000" cy="0"/>
          </a:xfrm>
          <a:prstGeom prst="line">
            <a:avLst/>
          </a:prstGeom>
          <a:ln>
            <a:solidFill>
              <a:srgbClr val="0070C0"/>
            </a:solidFill>
          </a:ln>
        </p:spPr>
        <p:style>
          <a:lnRef idx="3">
            <a:schemeClr val="accent3"/>
          </a:lnRef>
          <a:fillRef idx="0">
            <a:schemeClr val="accent3"/>
          </a:fillRef>
          <a:effectRef idx="2">
            <a:schemeClr val="accent3"/>
          </a:effectRef>
          <a:fontRef idx="minor">
            <a:schemeClr val="tx1"/>
          </a:fontRef>
        </p:style>
      </p:cxnSp>
      <p:cxnSp>
        <p:nvCxnSpPr>
          <p:cNvPr id="22" name="Conector reto 21"/>
          <p:cNvCxnSpPr/>
          <p:nvPr/>
        </p:nvCxnSpPr>
        <p:spPr>
          <a:xfrm>
            <a:off x="0" y="404664"/>
            <a:ext cx="3635896" cy="0"/>
          </a:xfrm>
          <a:prstGeom prst="line">
            <a:avLst/>
          </a:prstGeom>
          <a:ln>
            <a:solidFill>
              <a:srgbClr val="00B050"/>
            </a:solidFill>
          </a:ln>
        </p:spPr>
        <p:style>
          <a:lnRef idx="3">
            <a:schemeClr val="accent3"/>
          </a:lnRef>
          <a:fillRef idx="0">
            <a:schemeClr val="accent3"/>
          </a:fillRef>
          <a:effectRef idx="2">
            <a:schemeClr val="accent3"/>
          </a:effectRef>
          <a:fontRef idx="minor">
            <a:schemeClr val="tx1"/>
          </a:fontRef>
        </p:style>
      </p:cxnSp>
      <p:cxnSp>
        <p:nvCxnSpPr>
          <p:cNvPr id="23" name="Conector reto 22"/>
          <p:cNvCxnSpPr/>
          <p:nvPr/>
        </p:nvCxnSpPr>
        <p:spPr>
          <a:xfrm>
            <a:off x="0" y="620688"/>
            <a:ext cx="2699792" cy="0"/>
          </a:xfrm>
          <a:prstGeom prst="line">
            <a:avLst/>
          </a:prstGeom>
          <a:ln>
            <a:solidFill>
              <a:srgbClr val="0070C0"/>
            </a:solidFill>
          </a:ln>
        </p:spPr>
        <p:style>
          <a:lnRef idx="3">
            <a:schemeClr val="accent3"/>
          </a:lnRef>
          <a:fillRef idx="0">
            <a:schemeClr val="accent3"/>
          </a:fillRef>
          <a:effectRef idx="2">
            <a:schemeClr val="accent3"/>
          </a:effectRef>
          <a:fontRef idx="minor">
            <a:schemeClr val="tx1"/>
          </a:fontRef>
        </p:style>
      </p:cxnSp>
      <p:sp>
        <p:nvSpPr>
          <p:cNvPr id="2" name="CaixaDeTexto 1"/>
          <p:cNvSpPr txBox="1"/>
          <p:nvPr/>
        </p:nvSpPr>
        <p:spPr>
          <a:xfrm>
            <a:off x="1175658" y="2084803"/>
            <a:ext cx="7236822" cy="861774"/>
          </a:xfrm>
          <a:prstGeom prst="rect">
            <a:avLst/>
          </a:prstGeom>
          <a:noFill/>
        </p:spPr>
        <p:txBody>
          <a:bodyPr wrap="square" rtlCol="0">
            <a:spAutoFit/>
          </a:bodyPr>
          <a:lstStyle/>
          <a:p>
            <a:r>
              <a:rPr lang="pt-BR" sz="3200" dirty="0" smtClean="0"/>
              <a:t>Conjuntura Econômica – Distrito Federal </a:t>
            </a:r>
          </a:p>
          <a:p>
            <a:endParaRPr lang="pt-BR" dirty="0"/>
          </a:p>
        </p:txBody>
      </p:sp>
      <p:sp>
        <p:nvSpPr>
          <p:cNvPr id="3" name="CaixaDeTexto 2"/>
          <p:cNvSpPr txBox="1"/>
          <p:nvPr/>
        </p:nvSpPr>
        <p:spPr>
          <a:xfrm>
            <a:off x="522514" y="5643154"/>
            <a:ext cx="4545875" cy="369332"/>
          </a:xfrm>
          <a:prstGeom prst="rect">
            <a:avLst/>
          </a:prstGeom>
          <a:noFill/>
        </p:spPr>
        <p:txBody>
          <a:bodyPr wrap="square" rtlCol="0">
            <a:spAutoFit/>
          </a:bodyPr>
          <a:lstStyle/>
          <a:p>
            <a:r>
              <a:rPr lang="pt-BR" dirty="0" smtClean="0"/>
              <a:t>Brasília, 6 de agosto de 2019</a:t>
            </a:r>
            <a:endParaRPr lang="pt-BR" dirty="0"/>
          </a:p>
        </p:txBody>
      </p:sp>
    </p:spTree>
    <p:extLst>
      <p:ext uri="{BB962C8B-B14F-4D97-AF65-F5344CB8AC3E}">
        <p14:creationId xmlns:p14="http://schemas.microsoft.com/office/powerpoint/2010/main" val="1743379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9" name="Retângulo 8"/>
          <p:cNvSpPr/>
          <p:nvPr/>
        </p:nvSpPr>
        <p:spPr>
          <a:xfrm>
            <a:off x="3077395" y="857250"/>
            <a:ext cx="2032651" cy="5143500"/>
          </a:xfrm>
          <a:prstGeom prst="rect">
            <a:avLst/>
          </a:prstGeom>
          <a:solidFill>
            <a:srgbClr val="122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aixaDeTexto 10"/>
          <p:cNvSpPr txBox="1"/>
          <p:nvPr/>
        </p:nvSpPr>
        <p:spPr>
          <a:xfrm>
            <a:off x="1" y="857250"/>
            <a:ext cx="3077391" cy="1177245"/>
          </a:xfrm>
          <a:prstGeom prst="rect">
            <a:avLst/>
          </a:prstGeom>
          <a:solidFill>
            <a:srgbClr val="172949">
              <a:alpha val="80000"/>
            </a:srgbClr>
          </a:solidFill>
          <a:effectLst>
            <a:softEdge rad="0"/>
          </a:effectLst>
        </p:spPr>
        <p:txBody>
          <a:bodyPr wrap="square" lIns="274320" tIns="205740" rIns="0" bIns="137160" rtlCol="0">
            <a:spAutoFit/>
          </a:bodyPr>
          <a:lstStyle/>
          <a:p>
            <a:r>
              <a:rPr lang="en-US" sz="2400" dirty="0">
                <a:solidFill>
                  <a:schemeClr val="bg1"/>
                </a:solidFill>
                <a:latin typeface="Titillium" panose="00000500000000000000" pitchFamily="50" charset="0"/>
              </a:rPr>
              <a:t> </a:t>
            </a:r>
            <a:r>
              <a:rPr lang="en-US" sz="2100" dirty="0" err="1">
                <a:solidFill>
                  <a:schemeClr val="bg1"/>
                </a:solidFill>
                <a:latin typeface="Titillium" panose="00000500000000000000" pitchFamily="50" charset="0"/>
              </a:rPr>
              <a:t>Chácara</a:t>
            </a:r>
            <a:endParaRPr lang="en-US" sz="2100" dirty="0">
              <a:solidFill>
                <a:schemeClr val="bg1"/>
              </a:solidFill>
              <a:latin typeface="Titillium" panose="00000500000000000000" pitchFamily="50" charset="0"/>
            </a:endParaRPr>
          </a:p>
          <a:p>
            <a:r>
              <a:rPr lang="en-US" sz="3000" dirty="0">
                <a:solidFill>
                  <a:schemeClr val="bg1"/>
                </a:solidFill>
                <a:latin typeface="Titillium Bd" panose="00000800000000000000" pitchFamily="50" charset="0"/>
              </a:rPr>
              <a:t> Santa </a:t>
            </a:r>
            <a:r>
              <a:rPr lang="en-US" sz="3000" dirty="0" err="1">
                <a:solidFill>
                  <a:schemeClr val="bg1"/>
                </a:solidFill>
                <a:latin typeface="Titillium Bd" panose="00000800000000000000" pitchFamily="50" charset="0"/>
              </a:rPr>
              <a:t>Luzia</a:t>
            </a:r>
            <a:endParaRPr lang="en-US" sz="3000" dirty="0">
              <a:solidFill>
                <a:schemeClr val="bg1"/>
              </a:solidFill>
              <a:latin typeface="Titillium Bd" panose="00000800000000000000" pitchFamily="50" charset="0"/>
            </a:endParaRPr>
          </a:p>
        </p:txBody>
      </p:sp>
      <p:sp>
        <p:nvSpPr>
          <p:cNvPr id="12" name="Retângulo 11"/>
          <p:cNvSpPr/>
          <p:nvPr/>
        </p:nvSpPr>
        <p:spPr>
          <a:xfrm>
            <a:off x="3077394" y="2091610"/>
            <a:ext cx="2032652" cy="3762568"/>
          </a:xfrm>
          <a:prstGeom prst="rect">
            <a:avLst/>
          </a:prstGeom>
        </p:spPr>
        <p:txBody>
          <a:bodyPr wrap="square">
            <a:spAutoFit/>
          </a:bodyPr>
          <a:lstStyle/>
          <a:p>
            <a:pPr algn="ctr"/>
            <a:r>
              <a:rPr lang="pt-BR" sz="1500" dirty="0">
                <a:solidFill>
                  <a:schemeClr val="bg1"/>
                </a:solidFill>
                <a:latin typeface="Titillium Bd" panose="00000800000000000000" pitchFamily="50" charset="0"/>
              </a:rPr>
              <a:t>Renda per capita:</a:t>
            </a:r>
          </a:p>
          <a:p>
            <a:pPr algn="ctr"/>
            <a:endParaRPr lang="pt-BR" sz="1200" dirty="0">
              <a:solidFill>
                <a:schemeClr val="bg1"/>
              </a:solidFill>
              <a:latin typeface="Titillium Lt" panose="00000400000000000000" pitchFamily="50" charset="0"/>
            </a:endParaRPr>
          </a:p>
          <a:p>
            <a:pPr algn="ctr"/>
            <a:r>
              <a:rPr lang="pt-BR" sz="1350" dirty="0">
                <a:solidFill>
                  <a:schemeClr val="bg1"/>
                </a:solidFill>
                <a:latin typeface="Titillium Lt" panose="00000400000000000000" pitchFamily="50" charset="0"/>
              </a:rPr>
              <a:t>Domiciliar média</a:t>
            </a:r>
          </a:p>
          <a:p>
            <a:pPr algn="ctr"/>
            <a:r>
              <a:rPr lang="pt-BR" sz="1500" dirty="0">
                <a:solidFill>
                  <a:schemeClr val="bg1"/>
                </a:solidFill>
                <a:latin typeface="Titillium Bd" panose="00000800000000000000" pitchFamily="50" charset="0"/>
              </a:rPr>
              <a:t>R$ 359,00</a:t>
            </a:r>
            <a:endParaRPr lang="pt-BR" sz="1500" dirty="0">
              <a:solidFill>
                <a:schemeClr val="bg1"/>
              </a:solidFill>
              <a:latin typeface="Titillium Lt" panose="00000400000000000000" pitchFamily="50" charset="0"/>
            </a:endParaRPr>
          </a:p>
          <a:p>
            <a:pPr algn="ctr"/>
            <a:endParaRPr lang="pt-BR" sz="1350" dirty="0">
              <a:solidFill>
                <a:schemeClr val="bg1"/>
              </a:solidFill>
              <a:latin typeface="Titillium Lt" panose="00000400000000000000" pitchFamily="50" charset="0"/>
            </a:endParaRPr>
          </a:p>
          <a:p>
            <a:pPr algn="ctr"/>
            <a:r>
              <a:rPr lang="pt-BR" sz="1350" dirty="0">
                <a:solidFill>
                  <a:schemeClr val="bg1"/>
                </a:solidFill>
                <a:latin typeface="Titillium Lt" panose="00000400000000000000" pitchFamily="50" charset="0"/>
              </a:rPr>
              <a:t>Mediana:</a:t>
            </a:r>
          </a:p>
          <a:p>
            <a:pPr algn="ctr"/>
            <a:r>
              <a:rPr lang="pt-BR" sz="1500" dirty="0">
                <a:solidFill>
                  <a:schemeClr val="bg1"/>
                </a:solidFill>
                <a:latin typeface="Titillium Bd" panose="00000800000000000000" pitchFamily="50" charset="0"/>
              </a:rPr>
              <a:t>R$ 278,00</a:t>
            </a:r>
          </a:p>
          <a:p>
            <a:pPr algn="ctr"/>
            <a:endParaRPr lang="pt-BR" sz="1350" dirty="0">
              <a:solidFill>
                <a:schemeClr val="bg1"/>
              </a:solidFill>
              <a:latin typeface="Titillium Lt" panose="00000400000000000000" pitchFamily="50" charset="0"/>
            </a:endParaRPr>
          </a:p>
          <a:p>
            <a:pPr algn="ctr"/>
            <a:r>
              <a:rPr lang="pt-BR" sz="1200" dirty="0">
                <a:solidFill>
                  <a:schemeClr val="bg1"/>
                </a:solidFill>
                <a:latin typeface="Titillium Lt" panose="00000400000000000000" pitchFamily="50" charset="0"/>
              </a:rPr>
              <a:t>A renda média dos</a:t>
            </a:r>
          </a:p>
          <a:p>
            <a:pPr algn="ctr"/>
            <a:r>
              <a:rPr lang="pt-BR" sz="1200" dirty="0">
                <a:solidFill>
                  <a:schemeClr val="bg1"/>
                </a:solidFill>
                <a:latin typeface="Titillium Lt" panose="00000400000000000000" pitchFamily="50" charset="0"/>
              </a:rPr>
              <a:t>países da  África</a:t>
            </a:r>
          </a:p>
          <a:p>
            <a:pPr algn="ctr"/>
            <a:r>
              <a:rPr lang="pt-BR" sz="1200" dirty="0" err="1">
                <a:solidFill>
                  <a:schemeClr val="bg1"/>
                </a:solidFill>
                <a:latin typeface="Titillium Lt" panose="00000400000000000000" pitchFamily="50" charset="0"/>
              </a:rPr>
              <a:t>Sub-saariana</a:t>
            </a:r>
            <a:r>
              <a:rPr lang="pt-BR" sz="1200" dirty="0">
                <a:solidFill>
                  <a:schemeClr val="bg1"/>
                </a:solidFill>
                <a:latin typeface="Titillium Lt" panose="00000400000000000000" pitchFamily="50" charset="0"/>
              </a:rPr>
              <a:t> seria</a:t>
            </a:r>
          </a:p>
          <a:p>
            <a:pPr algn="ctr"/>
            <a:r>
              <a:rPr lang="pt-BR" sz="1200" dirty="0">
                <a:solidFill>
                  <a:schemeClr val="bg1"/>
                </a:solidFill>
                <a:latin typeface="Titillium Lt" panose="00000400000000000000" pitchFamily="50" charset="0"/>
              </a:rPr>
              <a:t>equivalente a</a:t>
            </a:r>
          </a:p>
          <a:p>
            <a:pPr algn="ctr"/>
            <a:r>
              <a:rPr lang="pt-BR" sz="1500" dirty="0">
                <a:solidFill>
                  <a:schemeClr val="bg1"/>
                </a:solidFill>
                <a:latin typeface="Titillium Bd" panose="00000800000000000000" pitchFamily="50" charset="0"/>
              </a:rPr>
              <a:t>R$ 429,00/mês </a:t>
            </a:r>
            <a:r>
              <a:rPr lang="pt-BR" sz="1200" dirty="0">
                <a:solidFill>
                  <a:srgbClr val="FF0000"/>
                </a:solidFill>
                <a:latin typeface="Titillium Lt" panose="00000400000000000000" pitchFamily="50" charset="0"/>
              </a:rPr>
              <a:t>*</a:t>
            </a:r>
          </a:p>
          <a:p>
            <a:pPr algn="ctr"/>
            <a:endParaRPr lang="pt-BR" sz="1200" dirty="0">
              <a:solidFill>
                <a:schemeClr val="bg1"/>
              </a:solidFill>
              <a:latin typeface="Titillium Lt" panose="00000400000000000000" pitchFamily="50" charset="0"/>
            </a:endParaRPr>
          </a:p>
          <a:p>
            <a:pPr algn="ctr"/>
            <a:r>
              <a:rPr lang="pt-BR" sz="1200" dirty="0">
                <a:solidFill>
                  <a:schemeClr val="bg1"/>
                </a:solidFill>
                <a:latin typeface="Titillium Lt" panose="00000400000000000000" pitchFamily="50" charset="0"/>
              </a:rPr>
              <a:t>Metade do restante</a:t>
            </a:r>
          </a:p>
          <a:p>
            <a:pPr algn="ctr"/>
            <a:r>
              <a:rPr lang="pt-BR" sz="1200" dirty="0">
                <a:solidFill>
                  <a:schemeClr val="bg1"/>
                </a:solidFill>
                <a:latin typeface="Titillium Lt" panose="00000400000000000000" pitchFamily="50" charset="0"/>
              </a:rPr>
              <a:t>da estrutural</a:t>
            </a:r>
          </a:p>
          <a:p>
            <a:pPr algn="ctr"/>
            <a:endParaRPr lang="pt-BR" sz="825" dirty="0">
              <a:solidFill>
                <a:schemeClr val="bg1"/>
              </a:solidFill>
              <a:latin typeface="Titillium Lt" panose="00000400000000000000" pitchFamily="50" charset="0"/>
            </a:endParaRPr>
          </a:p>
          <a:p>
            <a:pPr algn="ctr"/>
            <a:endParaRPr lang="pt-BR" sz="825" dirty="0">
              <a:solidFill>
                <a:srgbClr val="FF0000"/>
              </a:solidFill>
              <a:latin typeface="Titillium Lt" panose="00000400000000000000" pitchFamily="50" charset="0"/>
            </a:endParaRPr>
          </a:p>
          <a:p>
            <a:pPr algn="ctr"/>
            <a:r>
              <a:rPr lang="pt-BR" sz="1200" dirty="0">
                <a:solidFill>
                  <a:srgbClr val="FF0000"/>
                </a:solidFill>
                <a:latin typeface="Titillium Lt" panose="00000400000000000000" pitchFamily="50" charset="0"/>
              </a:rPr>
              <a:t>* </a:t>
            </a:r>
            <a:r>
              <a:rPr lang="pt-BR" sz="900" dirty="0">
                <a:solidFill>
                  <a:schemeClr val="bg1"/>
                </a:solidFill>
                <a:latin typeface="Titillium Lt" panose="00000400000000000000" pitchFamily="50" charset="0"/>
              </a:rPr>
              <a:t>Banco Mundial, 2016</a:t>
            </a:r>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1834" y="1101229"/>
            <a:ext cx="850166" cy="850166"/>
          </a:xfrm>
          <a:prstGeom prst="rect">
            <a:avLst/>
          </a:prstGeom>
        </p:spPr>
      </p:pic>
      <p:sp>
        <p:nvSpPr>
          <p:cNvPr id="23" name="Retângulo 22"/>
          <p:cNvSpPr/>
          <p:nvPr/>
        </p:nvSpPr>
        <p:spPr>
          <a:xfrm>
            <a:off x="5110045" y="857250"/>
            <a:ext cx="4033955" cy="5143500"/>
          </a:xfrm>
          <a:prstGeom prst="rect">
            <a:avLst/>
          </a:prstGeom>
          <a:solidFill>
            <a:srgbClr val="17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tângulo 23"/>
          <p:cNvSpPr/>
          <p:nvPr/>
        </p:nvSpPr>
        <p:spPr>
          <a:xfrm>
            <a:off x="6317514" y="5187651"/>
            <a:ext cx="2580390" cy="707886"/>
          </a:xfrm>
          <a:prstGeom prst="rect">
            <a:avLst/>
          </a:prstGeom>
        </p:spPr>
        <p:txBody>
          <a:bodyPr wrap="square">
            <a:spAutoFit/>
          </a:bodyPr>
          <a:lstStyle/>
          <a:p>
            <a:pPr>
              <a:lnSpc>
                <a:spcPts val="1575"/>
              </a:lnSpc>
            </a:pPr>
            <a:r>
              <a:rPr lang="pt-BR" sz="1350" dirty="0">
                <a:solidFill>
                  <a:schemeClr val="bg1"/>
                </a:solidFill>
                <a:latin typeface="Titillium Bd" panose="00000800000000000000" pitchFamily="50" charset="0"/>
              </a:rPr>
              <a:t>30%</a:t>
            </a:r>
            <a:r>
              <a:rPr lang="pt-BR" sz="1050" dirty="0">
                <a:solidFill>
                  <a:schemeClr val="bg1"/>
                </a:solidFill>
                <a:latin typeface="Titillium" panose="00000500000000000000" pitchFamily="50" charset="0"/>
              </a:rPr>
              <a:t>  dos jovens entre 15 a 29 anos</a:t>
            </a:r>
          </a:p>
          <a:p>
            <a:pPr>
              <a:lnSpc>
                <a:spcPts val="1575"/>
              </a:lnSpc>
            </a:pPr>
            <a:r>
              <a:rPr lang="pt-BR" sz="1050" dirty="0">
                <a:solidFill>
                  <a:schemeClr val="bg1"/>
                </a:solidFill>
                <a:latin typeface="Titillium" panose="00000500000000000000" pitchFamily="50" charset="0"/>
              </a:rPr>
              <a:t>são classificados como </a:t>
            </a:r>
            <a:r>
              <a:rPr lang="pt-BR" sz="1050" dirty="0">
                <a:solidFill>
                  <a:schemeClr val="bg1"/>
                </a:solidFill>
                <a:latin typeface="Titillium Bd" panose="00000800000000000000" pitchFamily="50" charset="0"/>
              </a:rPr>
              <a:t>nem-nem</a:t>
            </a:r>
            <a:r>
              <a:rPr lang="pt-BR" sz="1050" dirty="0">
                <a:solidFill>
                  <a:schemeClr val="bg1"/>
                </a:solidFill>
                <a:latin typeface="Titillium" panose="00000500000000000000" pitchFamily="50" charset="0"/>
              </a:rPr>
              <a:t>. </a:t>
            </a:r>
          </a:p>
          <a:p>
            <a:pPr>
              <a:lnSpc>
                <a:spcPts val="1575"/>
              </a:lnSpc>
            </a:pPr>
            <a:r>
              <a:rPr lang="pt-BR" sz="1050" dirty="0">
                <a:solidFill>
                  <a:schemeClr val="bg1"/>
                </a:solidFill>
                <a:latin typeface="Titillium" panose="00000500000000000000" pitchFamily="50" charset="0"/>
              </a:rPr>
              <a:t>Deste grupo, </a:t>
            </a:r>
            <a:r>
              <a:rPr lang="pt-BR" sz="1350" dirty="0">
                <a:solidFill>
                  <a:schemeClr val="bg1"/>
                </a:solidFill>
                <a:latin typeface="Titillium Bd" panose="00000800000000000000" pitchFamily="50" charset="0"/>
              </a:rPr>
              <a:t>63%</a:t>
            </a:r>
            <a:r>
              <a:rPr lang="pt-BR" sz="1050" dirty="0">
                <a:solidFill>
                  <a:schemeClr val="bg1"/>
                </a:solidFill>
                <a:latin typeface="Titillium" panose="00000500000000000000" pitchFamily="50" charset="0"/>
              </a:rPr>
              <a:t> são mulheres. </a:t>
            </a: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0436" y="1075110"/>
            <a:ext cx="609525" cy="579200"/>
          </a:xfrm>
          <a:prstGeom prst="rect">
            <a:avLst/>
          </a:prstGeom>
        </p:spPr>
      </p:pic>
      <p:sp>
        <p:nvSpPr>
          <p:cNvPr id="28" name="Retângulo 27"/>
          <p:cNvSpPr/>
          <p:nvPr/>
        </p:nvSpPr>
        <p:spPr>
          <a:xfrm>
            <a:off x="5952646" y="1036834"/>
            <a:ext cx="3057140" cy="502702"/>
          </a:xfrm>
          <a:prstGeom prst="rect">
            <a:avLst/>
          </a:prstGeom>
        </p:spPr>
        <p:txBody>
          <a:bodyPr wrap="square">
            <a:spAutoFit/>
          </a:bodyPr>
          <a:lstStyle/>
          <a:p>
            <a:pPr>
              <a:lnSpc>
                <a:spcPts val="1575"/>
              </a:lnSpc>
            </a:pPr>
            <a:r>
              <a:rPr lang="pt-BR" sz="1050" dirty="0">
                <a:solidFill>
                  <a:schemeClr val="bg1"/>
                </a:solidFill>
                <a:latin typeface="Titillium" panose="00000500000000000000" pitchFamily="50" charset="0"/>
              </a:rPr>
              <a:t>Em média benefícios sociais representam </a:t>
            </a:r>
            <a:r>
              <a:rPr lang="pt-BR" sz="1350" dirty="0">
                <a:solidFill>
                  <a:schemeClr val="bg1"/>
                </a:solidFill>
                <a:latin typeface="Titillium Bd" panose="00000800000000000000" pitchFamily="50" charset="0"/>
              </a:rPr>
              <a:t>16%</a:t>
            </a:r>
            <a:r>
              <a:rPr lang="pt-BR" sz="1050" dirty="0">
                <a:solidFill>
                  <a:schemeClr val="bg1"/>
                </a:solidFill>
                <a:latin typeface="Titillium" panose="00000500000000000000" pitchFamily="50" charset="0"/>
              </a:rPr>
              <a:t> do</a:t>
            </a:r>
          </a:p>
          <a:p>
            <a:pPr>
              <a:lnSpc>
                <a:spcPts val="1575"/>
              </a:lnSpc>
            </a:pPr>
            <a:r>
              <a:rPr lang="pt-BR" sz="1050" dirty="0">
                <a:solidFill>
                  <a:schemeClr val="bg1"/>
                </a:solidFill>
                <a:latin typeface="Titillium" panose="00000500000000000000" pitchFamily="50" charset="0"/>
              </a:rPr>
              <a:t>rendimento domiciliar, ou seja R$ 24,00  per capita.</a:t>
            </a:r>
          </a:p>
        </p:txBody>
      </p:sp>
      <p:sp>
        <p:nvSpPr>
          <p:cNvPr id="29" name="Retângulo 28"/>
          <p:cNvSpPr/>
          <p:nvPr/>
        </p:nvSpPr>
        <p:spPr>
          <a:xfrm>
            <a:off x="5247104" y="1756158"/>
            <a:ext cx="2940336" cy="1528624"/>
          </a:xfrm>
          <a:prstGeom prst="rect">
            <a:avLst/>
          </a:prstGeom>
        </p:spPr>
        <p:txBody>
          <a:bodyPr wrap="square">
            <a:spAutoFit/>
          </a:bodyPr>
          <a:lstStyle/>
          <a:p>
            <a:pPr>
              <a:lnSpc>
                <a:spcPts val="1575"/>
              </a:lnSpc>
            </a:pPr>
            <a:r>
              <a:rPr lang="pt-BR" sz="1050" dirty="0">
                <a:solidFill>
                  <a:schemeClr val="bg1"/>
                </a:solidFill>
                <a:latin typeface="Titillium" panose="00000500000000000000" pitchFamily="50" charset="0"/>
              </a:rPr>
              <a:t>Se considerarmos a linha de extrema pobreza</a:t>
            </a:r>
          </a:p>
          <a:p>
            <a:pPr>
              <a:lnSpc>
                <a:spcPts val="1575"/>
              </a:lnSpc>
            </a:pPr>
            <a:r>
              <a:rPr lang="pt-BR" sz="1050" dirty="0">
                <a:solidFill>
                  <a:schemeClr val="bg1"/>
                </a:solidFill>
                <a:latin typeface="Titillium" panose="00000500000000000000" pitchFamily="50" charset="0"/>
              </a:rPr>
              <a:t>do  Banco Mundial, US$ 1,90 por dia, na chácara Santa Luzia teríamos um percentual de</a:t>
            </a:r>
          </a:p>
          <a:p>
            <a:pPr>
              <a:lnSpc>
                <a:spcPts val="1575"/>
              </a:lnSpc>
            </a:pPr>
            <a:r>
              <a:rPr lang="pt-BR" sz="1050" dirty="0">
                <a:solidFill>
                  <a:schemeClr val="bg1"/>
                </a:solidFill>
                <a:latin typeface="Titillium" panose="00000500000000000000" pitchFamily="50" charset="0"/>
              </a:rPr>
              <a:t>pessoas extremamente pobres de </a:t>
            </a:r>
            <a:r>
              <a:rPr lang="pt-BR" sz="1350" dirty="0">
                <a:solidFill>
                  <a:schemeClr val="bg1"/>
                </a:solidFill>
                <a:latin typeface="Titillium Bd" panose="00000800000000000000" pitchFamily="50" charset="0"/>
              </a:rPr>
              <a:t>30%</a:t>
            </a:r>
            <a:r>
              <a:rPr lang="pt-BR" sz="1050" dirty="0">
                <a:solidFill>
                  <a:schemeClr val="bg1"/>
                </a:solidFill>
                <a:latin typeface="Titillium" panose="00000500000000000000" pitchFamily="50" charset="0"/>
              </a:rPr>
              <a:t> (equivalente ao de Angola), sem os benefícios sociais o percentual de extremamente pobres</a:t>
            </a:r>
          </a:p>
          <a:p>
            <a:pPr>
              <a:lnSpc>
                <a:spcPts val="1575"/>
              </a:lnSpc>
            </a:pPr>
            <a:r>
              <a:rPr lang="pt-BR" sz="1050" dirty="0">
                <a:solidFill>
                  <a:schemeClr val="bg1"/>
                </a:solidFill>
                <a:latin typeface="Titillium" panose="00000500000000000000" pitchFamily="50" charset="0"/>
              </a:rPr>
              <a:t>passaria para 34% (equivalente a Uganda).</a:t>
            </a:r>
          </a:p>
        </p:txBody>
      </p:sp>
      <p:pic>
        <p:nvPicPr>
          <p:cNvPr id="30" name="Imagem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3314" y="2037646"/>
            <a:ext cx="880562" cy="1046955"/>
          </a:xfrm>
          <a:prstGeom prst="rect">
            <a:avLst/>
          </a:prstGeom>
        </p:spPr>
      </p:pic>
      <p:sp>
        <p:nvSpPr>
          <p:cNvPr id="31" name="Retângulo 30"/>
          <p:cNvSpPr/>
          <p:nvPr/>
        </p:nvSpPr>
        <p:spPr>
          <a:xfrm>
            <a:off x="6525350" y="3357224"/>
            <a:ext cx="2325972" cy="707886"/>
          </a:xfrm>
          <a:prstGeom prst="rect">
            <a:avLst/>
          </a:prstGeom>
        </p:spPr>
        <p:txBody>
          <a:bodyPr wrap="square">
            <a:spAutoFit/>
          </a:bodyPr>
          <a:lstStyle/>
          <a:p>
            <a:pPr>
              <a:lnSpc>
                <a:spcPts val="1575"/>
              </a:lnSpc>
            </a:pPr>
            <a:r>
              <a:rPr lang="pt-BR" sz="1050" dirty="0">
                <a:solidFill>
                  <a:schemeClr val="bg1"/>
                </a:solidFill>
                <a:latin typeface="Titillium" panose="00000500000000000000" pitchFamily="50" charset="0"/>
              </a:rPr>
              <a:t>Baixa Qualificação da Mão de Obra</a:t>
            </a:r>
          </a:p>
          <a:p>
            <a:pPr>
              <a:lnSpc>
                <a:spcPts val="1575"/>
              </a:lnSpc>
            </a:pPr>
            <a:r>
              <a:rPr lang="pt-BR" sz="1050" dirty="0">
                <a:solidFill>
                  <a:schemeClr val="bg1"/>
                </a:solidFill>
                <a:latin typeface="Titillium" panose="00000500000000000000" pitchFamily="50" charset="0"/>
              </a:rPr>
              <a:t>(população de 25 anos ou mais):</a:t>
            </a:r>
          </a:p>
          <a:p>
            <a:pPr>
              <a:lnSpc>
                <a:spcPts val="1575"/>
              </a:lnSpc>
            </a:pPr>
            <a:r>
              <a:rPr lang="pt-BR" sz="1350" dirty="0">
                <a:solidFill>
                  <a:schemeClr val="bg1"/>
                </a:solidFill>
                <a:latin typeface="Titillium Bd" panose="00000800000000000000" pitchFamily="50" charset="0"/>
              </a:rPr>
              <a:t>61%  </a:t>
            </a:r>
            <a:r>
              <a:rPr lang="pt-BR" sz="1050" dirty="0">
                <a:solidFill>
                  <a:schemeClr val="bg1"/>
                </a:solidFill>
                <a:latin typeface="Titillium" panose="00000500000000000000" pitchFamily="50" charset="0"/>
              </a:rPr>
              <a:t>com fundamental incompleto.</a:t>
            </a:r>
          </a:p>
        </p:txBody>
      </p:sp>
      <p:pic>
        <p:nvPicPr>
          <p:cNvPr id="32" name="Imagem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241993">
            <a:off x="5425855" y="3239163"/>
            <a:ext cx="911307" cy="911307"/>
          </a:xfrm>
          <a:prstGeom prst="rect">
            <a:avLst/>
          </a:prstGeom>
        </p:spPr>
      </p:pic>
      <p:sp>
        <p:nvSpPr>
          <p:cNvPr id="33" name="Retângulo 32"/>
          <p:cNvSpPr/>
          <p:nvPr/>
        </p:nvSpPr>
        <p:spPr>
          <a:xfrm>
            <a:off x="5247104" y="4288788"/>
            <a:ext cx="3166491" cy="707886"/>
          </a:xfrm>
          <a:prstGeom prst="rect">
            <a:avLst/>
          </a:prstGeom>
        </p:spPr>
        <p:txBody>
          <a:bodyPr wrap="square">
            <a:spAutoFit/>
          </a:bodyPr>
          <a:lstStyle/>
          <a:p>
            <a:pPr>
              <a:lnSpc>
                <a:spcPts val="1575"/>
              </a:lnSpc>
            </a:pPr>
            <a:r>
              <a:rPr lang="pt-BR" sz="1050" dirty="0">
                <a:solidFill>
                  <a:schemeClr val="bg1"/>
                </a:solidFill>
                <a:latin typeface="Titillium" panose="00000500000000000000" pitchFamily="50" charset="0"/>
              </a:rPr>
              <a:t>Baixa  formalidade  nas  relações  de trabalho:</a:t>
            </a:r>
          </a:p>
          <a:p>
            <a:pPr>
              <a:lnSpc>
                <a:spcPts val="1575"/>
              </a:lnSpc>
            </a:pPr>
            <a:r>
              <a:rPr lang="pt-BR" sz="1350" dirty="0">
                <a:solidFill>
                  <a:schemeClr val="bg1"/>
                </a:solidFill>
                <a:latin typeface="Titillium Bd" panose="00000800000000000000" pitchFamily="50" charset="0"/>
              </a:rPr>
              <a:t>25%</a:t>
            </a:r>
            <a:r>
              <a:rPr lang="pt-BR" sz="1050" dirty="0">
                <a:solidFill>
                  <a:schemeClr val="bg1"/>
                </a:solidFill>
                <a:latin typeface="Titillium" panose="00000500000000000000" pitchFamily="50" charset="0"/>
              </a:rPr>
              <a:t>  apenas das pessoas que trabalham</a:t>
            </a:r>
          </a:p>
          <a:p>
            <a:pPr>
              <a:lnSpc>
                <a:spcPts val="1575"/>
              </a:lnSpc>
            </a:pPr>
            <a:r>
              <a:rPr lang="pt-BR" sz="1050" dirty="0">
                <a:solidFill>
                  <a:schemeClr val="bg1"/>
                </a:solidFill>
                <a:latin typeface="Titillium" panose="00000500000000000000" pitchFamily="50" charset="0"/>
              </a:rPr>
              <a:t>possuem  carteira  assinada.</a:t>
            </a:r>
          </a:p>
        </p:txBody>
      </p:sp>
      <p:pic>
        <p:nvPicPr>
          <p:cNvPr id="34" name="Imagem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7071" y="4244489"/>
            <a:ext cx="693047" cy="746953"/>
          </a:xfrm>
          <a:prstGeom prst="rect">
            <a:avLst/>
          </a:prstGeom>
        </p:spPr>
      </p:pic>
      <p:pic>
        <p:nvPicPr>
          <p:cNvPr id="35" name="Imagem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8142" y="5047321"/>
            <a:ext cx="874000" cy="955846"/>
          </a:xfrm>
          <a:prstGeom prst="rect">
            <a:avLst/>
          </a:prstGeom>
        </p:spPr>
      </p:pic>
    </p:spTree>
    <p:extLst>
      <p:ext uri="{BB962C8B-B14F-4D97-AF65-F5344CB8AC3E}">
        <p14:creationId xmlns:p14="http://schemas.microsoft.com/office/powerpoint/2010/main" val="2864970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1201" y="1226022"/>
            <a:ext cx="8862647" cy="386336"/>
          </a:xfrm>
        </p:spPr>
        <p:txBody>
          <a:bodyPr>
            <a:noAutofit/>
          </a:bodyPr>
          <a:lstStyle/>
          <a:p>
            <a:r>
              <a:rPr lang="pt-BR" sz="2100" b="1" dirty="0">
                <a:latin typeface="+mn-lt"/>
              </a:rPr>
              <a:t>Estrutura etária segundo renda mensal domiciliar </a:t>
            </a:r>
            <a:r>
              <a:rPr lang="pt-BR" sz="2100" b="1" i="1" dirty="0">
                <a:latin typeface="+mn-lt"/>
              </a:rPr>
              <a:t>per capita, </a:t>
            </a:r>
            <a:r>
              <a:rPr lang="pt-BR" sz="2100" b="1" dirty="0">
                <a:latin typeface="+mn-lt"/>
              </a:rPr>
              <a:t>Brasil e DF</a:t>
            </a:r>
            <a:r>
              <a:rPr lang="pt-BR" sz="2100" b="1" i="1" dirty="0">
                <a:latin typeface="+mn-lt"/>
              </a:rPr>
              <a:t>, </a:t>
            </a:r>
            <a:r>
              <a:rPr lang="pt-BR" sz="2100" b="1" dirty="0">
                <a:latin typeface="+mn-lt"/>
              </a:rPr>
              <a:t>2015</a:t>
            </a:r>
          </a:p>
        </p:txBody>
      </p:sp>
      <p:sp>
        <p:nvSpPr>
          <p:cNvPr id="7" name="CaixaDeTexto 6"/>
          <p:cNvSpPr txBox="1"/>
          <p:nvPr/>
        </p:nvSpPr>
        <p:spPr>
          <a:xfrm>
            <a:off x="7895103" y="5780897"/>
            <a:ext cx="1255472" cy="219291"/>
          </a:xfrm>
          <a:prstGeom prst="rect">
            <a:avLst/>
          </a:prstGeom>
          <a:noFill/>
        </p:spPr>
        <p:txBody>
          <a:bodyPr wrap="none" rtlCol="0">
            <a:spAutoFit/>
          </a:bodyPr>
          <a:lstStyle/>
          <a:p>
            <a:r>
              <a:rPr lang="pt-BR" sz="825" dirty="0"/>
              <a:t>Fonte: PNAD 2015 - IBGE</a:t>
            </a:r>
          </a:p>
        </p:txBody>
      </p:sp>
      <p:graphicFrame>
        <p:nvGraphicFramePr>
          <p:cNvPr id="11" name="Espaço Reservado para Conteúdo 10"/>
          <p:cNvGraphicFramePr>
            <a:graphicFrameLocks noGrp="1"/>
          </p:cNvGraphicFramePr>
          <p:nvPr>
            <p:ph sz="half" idx="1"/>
            <p:extLst/>
          </p:nvPr>
        </p:nvGraphicFramePr>
        <p:xfrm>
          <a:off x="1068774" y="1549900"/>
          <a:ext cx="3019646" cy="22634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a:graphicFrameLocks/>
          </p:cNvGraphicFramePr>
          <p:nvPr>
            <p:extLst/>
          </p:nvPr>
        </p:nvGraphicFramePr>
        <p:xfrm>
          <a:off x="934126" y="3828557"/>
          <a:ext cx="3021185" cy="21734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Espaço Reservado para Conteúdo 12"/>
          <p:cNvGraphicFramePr>
            <a:graphicFrameLocks noGrp="1"/>
          </p:cNvGraphicFramePr>
          <p:nvPr>
            <p:ph sz="half" idx="2"/>
            <p:extLst/>
          </p:nvPr>
        </p:nvGraphicFramePr>
        <p:xfrm>
          <a:off x="4747005" y="1575942"/>
          <a:ext cx="3148099" cy="22113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p:cNvGraphicFramePr>
            <a:graphicFrameLocks/>
          </p:cNvGraphicFramePr>
          <p:nvPr>
            <p:extLst/>
          </p:nvPr>
        </p:nvGraphicFramePr>
        <p:xfrm>
          <a:off x="4747005" y="3853604"/>
          <a:ext cx="3148099" cy="2123366"/>
        </p:xfrm>
        <a:graphic>
          <a:graphicData uri="http://schemas.openxmlformats.org/drawingml/2006/chart">
            <c:chart xmlns:c="http://schemas.openxmlformats.org/drawingml/2006/chart" xmlns:r="http://schemas.openxmlformats.org/officeDocument/2006/relationships" r:id="rId5"/>
          </a:graphicData>
        </a:graphic>
      </p:graphicFrame>
      <p:sp>
        <p:nvSpPr>
          <p:cNvPr id="17" name="CaixaDeTexto 16"/>
          <p:cNvSpPr txBox="1"/>
          <p:nvPr/>
        </p:nvSpPr>
        <p:spPr>
          <a:xfrm>
            <a:off x="7695545" y="2067787"/>
            <a:ext cx="1291625" cy="1200329"/>
          </a:xfrm>
          <a:prstGeom prst="rect">
            <a:avLst/>
          </a:prstGeom>
          <a:noFill/>
        </p:spPr>
        <p:txBody>
          <a:bodyPr wrap="square" rtlCol="0">
            <a:spAutoFit/>
          </a:bodyPr>
          <a:lstStyle/>
          <a:p>
            <a:pPr algn="ctr"/>
            <a:r>
              <a:rPr lang="pt-BR" sz="1200" dirty="0"/>
              <a:t>Renda mensal domiciliar </a:t>
            </a:r>
            <a:r>
              <a:rPr lang="pt-BR" sz="1200" i="1" dirty="0"/>
              <a:t>per capita</a:t>
            </a:r>
            <a:r>
              <a:rPr lang="pt-BR" sz="1200" dirty="0"/>
              <a:t> dos 10% mais ricos no DF: acima de R$5.720,00 </a:t>
            </a:r>
          </a:p>
        </p:txBody>
      </p:sp>
      <p:sp>
        <p:nvSpPr>
          <p:cNvPr id="18" name="Retângulo 17"/>
          <p:cNvSpPr/>
          <p:nvPr/>
        </p:nvSpPr>
        <p:spPr>
          <a:xfrm>
            <a:off x="7775996" y="4299367"/>
            <a:ext cx="1130722" cy="1200329"/>
          </a:xfrm>
          <a:prstGeom prst="rect">
            <a:avLst/>
          </a:prstGeom>
        </p:spPr>
        <p:txBody>
          <a:bodyPr wrap="square">
            <a:spAutoFit/>
          </a:bodyPr>
          <a:lstStyle/>
          <a:p>
            <a:pPr algn="ctr"/>
            <a:r>
              <a:rPr lang="pt-BR" sz="1200" dirty="0"/>
              <a:t>Renda mensal domiciliar </a:t>
            </a:r>
            <a:r>
              <a:rPr lang="pt-BR" sz="1200" i="1" dirty="0"/>
              <a:t>per capita</a:t>
            </a:r>
            <a:r>
              <a:rPr lang="pt-BR" sz="1200" dirty="0"/>
              <a:t> dos 10% mais pobres no DF: abaixo de R$325,00 </a:t>
            </a:r>
          </a:p>
        </p:txBody>
      </p:sp>
      <p:sp>
        <p:nvSpPr>
          <p:cNvPr id="19" name="CaixaDeTexto 18"/>
          <p:cNvSpPr txBox="1"/>
          <p:nvPr/>
        </p:nvSpPr>
        <p:spPr>
          <a:xfrm>
            <a:off x="7786" y="1981173"/>
            <a:ext cx="1282109" cy="1200329"/>
          </a:xfrm>
          <a:prstGeom prst="rect">
            <a:avLst/>
          </a:prstGeom>
          <a:noFill/>
        </p:spPr>
        <p:txBody>
          <a:bodyPr wrap="square" rtlCol="0">
            <a:spAutoFit/>
          </a:bodyPr>
          <a:lstStyle/>
          <a:p>
            <a:pPr algn="ctr"/>
            <a:r>
              <a:rPr lang="pt-BR" sz="1200" dirty="0"/>
              <a:t>Renda mensal domiciliar </a:t>
            </a:r>
            <a:r>
              <a:rPr lang="pt-BR" sz="1200" i="1" dirty="0"/>
              <a:t>per capita</a:t>
            </a:r>
            <a:r>
              <a:rPr lang="pt-BR" sz="1200" dirty="0"/>
              <a:t> dos 10% mais ricos no Brasil: acima de R$2.466,00 </a:t>
            </a:r>
          </a:p>
        </p:txBody>
      </p:sp>
      <p:sp>
        <p:nvSpPr>
          <p:cNvPr id="20" name="Retângulo 19"/>
          <p:cNvSpPr/>
          <p:nvPr/>
        </p:nvSpPr>
        <p:spPr>
          <a:xfrm>
            <a:off x="7786" y="4306127"/>
            <a:ext cx="1060988" cy="1384995"/>
          </a:xfrm>
          <a:prstGeom prst="rect">
            <a:avLst/>
          </a:prstGeom>
        </p:spPr>
        <p:txBody>
          <a:bodyPr wrap="square">
            <a:spAutoFit/>
          </a:bodyPr>
          <a:lstStyle/>
          <a:p>
            <a:pPr algn="ctr"/>
            <a:r>
              <a:rPr lang="pt-BR" sz="1200" dirty="0"/>
              <a:t>Renda mensal domiciliar </a:t>
            </a:r>
            <a:r>
              <a:rPr lang="pt-BR" sz="1200" i="1" dirty="0"/>
              <a:t>per capita</a:t>
            </a:r>
            <a:r>
              <a:rPr lang="pt-BR" sz="1200" dirty="0"/>
              <a:t> dos 10% mais pobres no Brasil: abaixo de R$200,00 </a:t>
            </a:r>
          </a:p>
        </p:txBody>
      </p:sp>
    </p:spTree>
    <p:extLst>
      <p:ext uri="{BB962C8B-B14F-4D97-AF65-F5344CB8AC3E}">
        <p14:creationId xmlns:p14="http://schemas.microsoft.com/office/powerpoint/2010/main" val="1995525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395536" y="4509120"/>
            <a:ext cx="8352928" cy="1313402"/>
          </a:xfrm>
          <a:prstGeom prst="rect">
            <a:avLst/>
          </a:prstGeom>
          <a:solidFill>
            <a:schemeClr val="tx2">
              <a:lumMod val="20000"/>
              <a:lumOff val="80000"/>
            </a:schemeClr>
          </a:solidFill>
        </p:spPr>
        <p:txBody>
          <a:bodyPr wrap="square" anchor="ctr" anchorCtr="0">
            <a:noAutofit/>
          </a:bodyPr>
          <a:lstStyle/>
          <a:p>
            <a:pPr algn="ctr">
              <a:lnSpc>
                <a:spcPts val="4000"/>
              </a:lnSpc>
              <a:spcBef>
                <a:spcPct val="0"/>
              </a:spcBef>
              <a:spcAft>
                <a:spcPts val="0"/>
              </a:spcAft>
            </a:pPr>
            <a:r>
              <a:rPr lang="pt-BR" sz="2800" b="1" dirty="0" smtClean="0">
                <a:latin typeface="Arial" panose="020B0604020202020204" pitchFamily="34" charset="0"/>
                <a:ea typeface="+mj-ea"/>
                <a:cs typeface="Arial" panose="020B0604020202020204" pitchFamily="34" charset="0"/>
              </a:rPr>
              <a:t>Conjuntura Econômica</a:t>
            </a:r>
            <a:endParaRPr lang="pt-BR" sz="28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92690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6576769"/>
            <a:ext cx="6178731" cy="281231"/>
          </a:xfrm>
          <a:prstGeom prst="rect">
            <a:avLst/>
          </a:prstGeom>
        </p:spPr>
        <p:txBody>
          <a:bodyPr wrap="square">
            <a:spAutoFit/>
          </a:bodyPr>
          <a:lstStyle/>
          <a:p>
            <a:pPr algn="just">
              <a:lnSpc>
                <a:spcPct val="107000"/>
              </a:lnSpc>
              <a:spcAft>
                <a:spcPts val="800"/>
              </a:spcAft>
            </a:pPr>
            <a:r>
              <a:rPr lang="pt-BR" sz="1200" dirty="0">
                <a:latin typeface="Calibri" panose="020F0502020204030204" pitchFamily="34" charset="0"/>
                <a:ea typeface="Calibri" panose="020F0502020204030204" pitchFamily="34" charset="0"/>
                <a:cs typeface="Times New Roman" panose="02020603050405020304" pitchFamily="18" charset="0"/>
              </a:rPr>
              <a:t>Fonte: IBGE. Elaboração: GECON/DIEPS/</a:t>
            </a:r>
            <a:r>
              <a:rPr lang="pt-BR" sz="1200" dirty="0" err="1">
                <a:latin typeface="Calibri" panose="020F0502020204030204" pitchFamily="34" charset="0"/>
                <a:ea typeface="Calibri" panose="020F0502020204030204" pitchFamily="34" charset="0"/>
                <a:cs typeface="Times New Roman" panose="02020603050405020304" pitchFamily="18" charset="0"/>
              </a:rPr>
              <a:t>Codeplan</a:t>
            </a:r>
            <a:r>
              <a:rPr lang="pt-BR" sz="1200" dirty="0">
                <a:latin typeface="Calibri" panose="020F0502020204030204" pitchFamily="34" charset="0"/>
                <a:ea typeface="Calibri" panose="020F0502020204030204" pitchFamily="34" charset="0"/>
                <a:cs typeface="Times New Roman" panose="02020603050405020304" pitchFamily="18" charset="0"/>
              </a:rPr>
              <a:t>  </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Espaço Reservado para Número de Slide 6"/>
          <p:cNvSpPr>
            <a:spLocks noGrp="1"/>
          </p:cNvSpPr>
          <p:nvPr>
            <p:ph type="sldNum" sz="quarter" idx="12"/>
          </p:nvPr>
        </p:nvSpPr>
        <p:spPr/>
        <p:txBody>
          <a:bodyPr/>
          <a:lstStyle/>
          <a:p>
            <a:fld id="{D57F1E4F-1CFF-5643-939E-217C01CDF565}" type="slidenum">
              <a:rPr lang="en-US" smtClean="0"/>
              <a:pPr/>
              <a:t>13</a:t>
            </a:fld>
            <a:endParaRPr lang="en-US" dirty="0"/>
          </a:p>
        </p:txBody>
      </p:sp>
      <p:sp>
        <p:nvSpPr>
          <p:cNvPr id="6" name="Retângulo 5"/>
          <p:cNvSpPr/>
          <p:nvPr/>
        </p:nvSpPr>
        <p:spPr>
          <a:xfrm>
            <a:off x="134982" y="1044416"/>
            <a:ext cx="9009017" cy="923330"/>
          </a:xfrm>
          <a:prstGeom prst="rect">
            <a:avLst/>
          </a:prstGeom>
        </p:spPr>
        <p:txBody>
          <a:bodyPr wrap="square">
            <a:spAutoFit/>
          </a:bodyPr>
          <a:lstStyle/>
          <a:p>
            <a:r>
              <a:rPr lang="pt-BR" dirty="0" smtClean="0">
                <a:latin typeface="Arial" panose="020B0604020202020204" pitchFamily="34" charset="0"/>
                <a:ea typeface="Calibri" panose="020F0502020204030204" pitchFamily="34" charset="0"/>
              </a:rPr>
              <a:t>Gráfico 1 </a:t>
            </a:r>
            <a:r>
              <a:rPr lang="pt-BR" dirty="0" smtClean="0">
                <a:latin typeface="Arial" panose="020B0604020202020204" pitchFamily="34" charset="0"/>
                <a:ea typeface="Calibri" panose="020F0502020204030204" pitchFamily="34" charset="0"/>
              </a:rPr>
              <a:t>– </a:t>
            </a:r>
            <a:r>
              <a:rPr lang="pt-BR" dirty="0">
                <a:latin typeface="Arial" panose="020B0604020202020204" pitchFamily="34" charset="0"/>
                <a:ea typeface="Calibri" panose="020F0502020204030204" pitchFamily="34" charset="0"/>
              </a:rPr>
              <a:t>Crescimento do Produto Interno Bruto: ótica da produção                                                                               Variação no trimestre contra trimestre imediatamente anterior (%) – com ajuste sazonal </a:t>
            </a:r>
            <a:endParaRPr lang="pt-BR" dirty="0"/>
          </a:p>
        </p:txBody>
      </p:sp>
      <p:pic>
        <p:nvPicPr>
          <p:cNvPr id="8" name="Imagem 7"/>
          <p:cNvPicPr/>
          <p:nvPr/>
        </p:nvPicPr>
        <p:blipFill>
          <a:blip r:embed="rId2" cstate="print">
            <a:extLst>
              <a:ext uri="{28A0092B-C50C-407E-A947-70E740481C1C}">
                <a14:useLocalDpi xmlns:a14="http://schemas.microsoft.com/office/drawing/2010/main" val="0"/>
              </a:ext>
            </a:extLst>
          </a:blip>
          <a:stretch>
            <a:fillRect/>
          </a:stretch>
        </p:blipFill>
        <p:spPr>
          <a:xfrm>
            <a:off x="1409246" y="1706880"/>
            <a:ext cx="6280423" cy="4649474"/>
          </a:xfrm>
          <a:prstGeom prst="rect">
            <a:avLst/>
          </a:prstGeom>
        </p:spPr>
      </p:pic>
      <p:sp>
        <p:nvSpPr>
          <p:cNvPr id="9" name="Título 1"/>
          <p:cNvSpPr txBox="1">
            <a:spLocks/>
          </p:cNvSpPr>
          <p:nvPr/>
        </p:nvSpPr>
        <p:spPr>
          <a:xfrm>
            <a:off x="218251" y="383645"/>
            <a:ext cx="8730343" cy="4522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500" b="1" smtClean="0">
                <a:solidFill>
                  <a:srgbClr val="0070C0"/>
                </a:solidFill>
                <a:latin typeface="Calibri" panose="020F0502020204030204" pitchFamily="34" charset="0"/>
              </a:rPr>
              <a:t/>
            </a:r>
            <a:br>
              <a:rPr lang="pt-BR" sz="1500" b="1" smtClean="0">
                <a:solidFill>
                  <a:srgbClr val="0070C0"/>
                </a:solidFill>
                <a:latin typeface="Calibri" panose="020F0502020204030204" pitchFamily="34" charset="0"/>
              </a:rPr>
            </a:br>
            <a:r>
              <a:rPr lang="pt-BR" sz="1500" b="1" smtClean="0">
                <a:solidFill>
                  <a:schemeClr val="tx1">
                    <a:lumMod val="65000"/>
                    <a:lumOff val="35000"/>
                  </a:schemeClr>
                </a:solidFill>
                <a:latin typeface="Calibri" panose="020F0502020204030204" pitchFamily="34" charset="0"/>
              </a:rPr>
              <a:t>Economia Brasileira</a:t>
            </a:r>
            <a:endParaRPr lang="pt-BR" sz="1500" b="1" dirty="0">
              <a:solidFill>
                <a:schemeClr val="tx1">
                  <a:lumMod val="65000"/>
                  <a:lumOff val="35000"/>
                </a:schemeClr>
              </a:solidFill>
            </a:endParaRPr>
          </a:p>
        </p:txBody>
      </p:sp>
    </p:spTree>
    <p:extLst>
      <p:ext uri="{BB962C8B-B14F-4D97-AF65-F5344CB8AC3E}">
        <p14:creationId xmlns:p14="http://schemas.microsoft.com/office/powerpoint/2010/main" val="696689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6576769"/>
            <a:ext cx="6178731" cy="281231"/>
          </a:xfrm>
          <a:prstGeom prst="rect">
            <a:avLst/>
          </a:prstGeom>
        </p:spPr>
        <p:txBody>
          <a:bodyPr wrap="square">
            <a:spAutoFit/>
          </a:bodyPr>
          <a:lstStyle/>
          <a:p>
            <a:pPr algn="just">
              <a:lnSpc>
                <a:spcPct val="107000"/>
              </a:lnSpc>
              <a:spcAft>
                <a:spcPts val="800"/>
              </a:spcAft>
            </a:pPr>
            <a:r>
              <a:rPr lang="pt-BR" sz="1200" dirty="0">
                <a:latin typeface="Calibri" panose="020F0502020204030204" pitchFamily="34" charset="0"/>
                <a:ea typeface="Calibri" panose="020F0502020204030204" pitchFamily="34" charset="0"/>
                <a:cs typeface="Times New Roman" panose="02020603050405020304" pitchFamily="18" charset="0"/>
              </a:rPr>
              <a:t>Fonte: IBGE. Elaboração: GECON/DIEPS/</a:t>
            </a:r>
            <a:r>
              <a:rPr lang="pt-BR" sz="1200" dirty="0" err="1">
                <a:latin typeface="Calibri" panose="020F0502020204030204" pitchFamily="34" charset="0"/>
                <a:ea typeface="Calibri" panose="020F0502020204030204" pitchFamily="34" charset="0"/>
                <a:cs typeface="Times New Roman" panose="02020603050405020304" pitchFamily="18" charset="0"/>
              </a:rPr>
              <a:t>Codeplan</a:t>
            </a:r>
            <a:r>
              <a:rPr lang="pt-BR" sz="1200" dirty="0">
                <a:latin typeface="Calibri" panose="020F0502020204030204" pitchFamily="34" charset="0"/>
                <a:ea typeface="Calibri" panose="020F0502020204030204" pitchFamily="34" charset="0"/>
                <a:cs typeface="Times New Roman" panose="02020603050405020304" pitchFamily="18" charset="0"/>
              </a:rPr>
              <a:t>  </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Espaço Reservado para Número de Slide 6"/>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8" name="Imagem 7"/>
          <p:cNvPicPr/>
          <p:nvPr/>
        </p:nvPicPr>
        <p:blipFill>
          <a:blip r:embed="rId2" cstate="print">
            <a:extLst>
              <a:ext uri="{28A0092B-C50C-407E-A947-70E740481C1C}">
                <a14:useLocalDpi xmlns:a14="http://schemas.microsoft.com/office/drawing/2010/main" val="0"/>
              </a:ext>
            </a:extLst>
          </a:blip>
          <a:stretch>
            <a:fillRect/>
          </a:stretch>
        </p:blipFill>
        <p:spPr>
          <a:xfrm>
            <a:off x="1614623" y="2004542"/>
            <a:ext cx="5688330" cy="4424045"/>
          </a:xfrm>
          <a:prstGeom prst="rect">
            <a:avLst/>
          </a:prstGeom>
        </p:spPr>
      </p:pic>
      <p:sp>
        <p:nvSpPr>
          <p:cNvPr id="3" name="Retângulo 2"/>
          <p:cNvSpPr/>
          <p:nvPr/>
        </p:nvSpPr>
        <p:spPr>
          <a:xfrm>
            <a:off x="72382" y="1171301"/>
            <a:ext cx="9022079" cy="685059"/>
          </a:xfrm>
          <a:prstGeom prst="rect">
            <a:avLst/>
          </a:prstGeom>
        </p:spPr>
        <p:txBody>
          <a:bodyPr wrap="square">
            <a:spAutoFit/>
          </a:bodyPr>
          <a:lstStyle/>
          <a:p>
            <a:pPr>
              <a:lnSpc>
                <a:spcPct val="107000"/>
              </a:lnSpc>
              <a:spcAft>
                <a:spcPts val="800"/>
              </a:spcAft>
            </a:pPr>
            <a:r>
              <a:rPr lang="pt-BR" dirty="0" smtClean="0">
                <a:latin typeface="Arial" panose="020B0604020202020204" pitchFamily="34" charset="0"/>
                <a:ea typeface="Calibri" panose="020F0502020204030204" pitchFamily="34" charset="0"/>
              </a:rPr>
              <a:t>Gráfico </a:t>
            </a:r>
            <a:r>
              <a:rPr lang="pt-BR" dirty="0" smtClean="0">
                <a:latin typeface="Arial" panose="020B0604020202020204" pitchFamily="34" charset="0"/>
                <a:ea typeface="Calibri" panose="020F0502020204030204" pitchFamily="34" charset="0"/>
              </a:rPr>
              <a:t>2 – </a:t>
            </a:r>
            <a:r>
              <a:rPr lang="pt-BR" dirty="0">
                <a:latin typeface="Arial" panose="020B0604020202020204" pitchFamily="34" charset="0"/>
                <a:ea typeface="Calibri" panose="020F0502020204030204" pitchFamily="34" charset="0"/>
              </a:rPr>
              <a:t>Crescimento do Produto Interno Bruto: ótica demanda                                                                             Variação no trimestre contra trimestre imediatamente anterior (%) – com ajuste sazonal</a:t>
            </a:r>
            <a:endParaRPr lang="pt-BR" sz="2400" dirty="0">
              <a:effectLst/>
              <a:latin typeface="Arial" panose="020B0604020202020204" pitchFamily="34" charset="0"/>
              <a:ea typeface="Calibri" panose="020F0502020204030204" pitchFamily="34" charset="0"/>
            </a:endParaRPr>
          </a:p>
        </p:txBody>
      </p:sp>
      <p:sp>
        <p:nvSpPr>
          <p:cNvPr id="9" name="Título 1"/>
          <p:cNvSpPr txBox="1">
            <a:spLocks/>
          </p:cNvSpPr>
          <p:nvPr/>
        </p:nvSpPr>
        <p:spPr>
          <a:xfrm>
            <a:off x="218251" y="383645"/>
            <a:ext cx="8730343" cy="4522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500" b="1" smtClean="0">
                <a:solidFill>
                  <a:srgbClr val="0070C0"/>
                </a:solidFill>
                <a:latin typeface="Calibri" panose="020F0502020204030204" pitchFamily="34" charset="0"/>
              </a:rPr>
              <a:t/>
            </a:r>
            <a:br>
              <a:rPr lang="pt-BR" sz="1500" b="1" smtClean="0">
                <a:solidFill>
                  <a:srgbClr val="0070C0"/>
                </a:solidFill>
                <a:latin typeface="Calibri" panose="020F0502020204030204" pitchFamily="34" charset="0"/>
              </a:rPr>
            </a:br>
            <a:r>
              <a:rPr lang="pt-BR" sz="1500" b="1" smtClean="0">
                <a:solidFill>
                  <a:schemeClr val="tx1">
                    <a:lumMod val="65000"/>
                    <a:lumOff val="35000"/>
                  </a:schemeClr>
                </a:solidFill>
                <a:latin typeface="Calibri" panose="020F0502020204030204" pitchFamily="34" charset="0"/>
              </a:rPr>
              <a:t>Economia Brasileira</a:t>
            </a:r>
            <a:endParaRPr lang="pt-BR" sz="1500" b="1" dirty="0">
              <a:solidFill>
                <a:schemeClr val="tx1">
                  <a:lumMod val="65000"/>
                  <a:lumOff val="35000"/>
                </a:schemeClr>
              </a:solidFill>
            </a:endParaRPr>
          </a:p>
        </p:txBody>
      </p:sp>
    </p:spTree>
    <p:extLst>
      <p:ext uri="{BB962C8B-B14F-4D97-AF65-F5344CB8AC3E}">
        <p14:creationId xmlns:p14="http://schemas.microsoft.com/office/powerpoint/2010/main" val="3184943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6576769"/>
            <a:ext cx="6178731" cy="281231"/>
          </a:xfrm>
          <a:prstGeom prst="rect">
            <a:avLst/>
          </a:prstGeom>
        </p:spPr>
        <p:txBody>
          <a:bodyPr wrap="square">
            <a:spAutoFit/>
          </a:bodyPr>
          <a:lstStyle/>
          <a:p>
            <a:pPr algn="just">
              <a:lnSpc>
                <a:spcPct val="107000"/>
              </a:lnSpc>
              <a:spcAft>
                <a:spcPts val="800"/>
              </a:spcAft>
            </a:pPr>
            <a:r>
              <a:rPr lang="pt-BR" sz="1200" dirty="0">
                <a:latin typeface="Calibri" panose="020F0502020204030204" pitchFamily="34" charset="0"/>
                <a:ea typeface="Calibri" panose="020F0502020204030204" pitchFamily="34" charset="0"/>
                <a:cs typeface="Times New Roman" panose="02020603050405020304" pitchFamily="18" charset="0"/>
              </a:rPr>
              <a:t>Fonte: IBGE. Elaboração: GECON/DIEPS/</a:t>
            </a:r>
            <a:r>
              <a:rPr lang="pt-BR" sz="1200" dirty="0" err="1">
                <a:latin typeface="Calibri" panose="020F0502020204030204" pitchFamily="34" charset="0"/>
                <a:ea typeface="Calibri" panose="020F0502020204030204" pitchFamily="34" charset="0"/>
                <a:cs typeface="Times New Roman" panose="02020603050405020304" pitchFamily="18" charset="0"/>
              </a:rPr>
              <a:t>Codeplan</a:t>
            </a:r>
            <a:r>
              <a:rPr lang="pt-BR" sz="1200" dirty="0">
                <a:latin typeface="Calibri" panose="020F0502020204030204" pitchFamily="34" charset="0"/>
                <a:ea typeface="Calibri" panose="020F0502020204030204" pitchFamily="34" charset="0"/>
                <a:cs typeface="Times New Roman" panose="02020603050405020304" pitchFamily="18" charset="0"/>
              </a:rPr>
              <a:t>  </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Espaço Reservado para Número de Slide 6"/>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9" name="Imagem 8"/>
          <p:cNvPicPr>
            <a:picLocks noChangeAspect="1"/>
          </p:cNvPicPr>
          <p:nvPr/>
        </p:nvPicPr>
        <p:blipFill>
          <a:blip r:embed="rId2"/>
          <a:stretch>
            <a:fillRect/>
          </a:stretch>
        </p:blipFill>
        <p:spPr>
          <a:xfrm>
            <a:off x="1311943" y="1844980"/>
            <a:ext cx="6081633" cy="4731790"/>
          </a:xfrm>
          <a:prstGeom prst="rect">
            <a:avLst/>
          </a:prstGeom>
        </p:spPr>
      </p:pic>
      <p:sp>
        <p:nvSpPr>
          <p:cNvPr id="4" name="Retângulo 3"/>
          <p:cNvSpPr/>
          <p:nvPr/>
        </p:nvSpPr>
        <p:spPr>
          <a:xfrm>
            <a:off x="108857" y="1017295"/>
            <a:ext cx="8839737" cy="646331"/>
          </a:xfrm>
          <a:prstGeom prst="rect">
            <a:avLst/>
          </a:prstGeom>
        </p:spPr>
        <p:txBody>
          <a:bodyPr wrap="square">
            <a:spAutoFit/>
          </a:bodyPr>
          <a:lstStyle/>
          <a:p>
            <a:pPr>
              <a:spcAft>
                <a:spcPts val="0"/>
              </a:spcAft>
            </a:pPr>
            <a:r>
              <a:rPr lang="pt-BR" dirty="0" smtClean="0">
                <a:latin typeface="Arial" panose="020B0604020202020204" pitchFamily="34" charset="0"/>
                <a:ea typeface="Calibri" panose="020F0502020204030204" pitchFamily="34" charset="0"/>
                <a:cs typeface="Times New Roman" panose="02020603050405020304" pitchFamily="18" charset="0"/>
              </a:rPr>
              <a:t>Gráfico 3  </a:t>
            </a:r>
            <a:r>
              <a:rPr lang="pt-BR" dirty="0">
                <a:latin typeface="Arial" panose="020B0604020202020204" pitchFamily="34" charset="0"/>
                <a:ea typeface="Calibri" panose="020F0502020204030204" pitchFamily="34" charset="0"/>
                <a:cs typeface="Times New Roman" panose="02020603050405020304" pitchFamily="18" charset="0"/>
              </a:rPr>
              <a:t>– Crescimento do Produto Interno Bruto: variação acumulada em quatro trimestres (%) </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ítulo 1"/>
          <p:cNvSpPr txBox="1">
            <a:spLocks/>
          </p:cNvSpPr>
          <p:nvPr/>
        </p:nvSpPr>
        <p:spPr>
          <a:xfrm>
            <a:off x="218251" y="383645"/>
            <a:ext cx="8730343" cy="4522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500" b="1" smtClean="0">
                <a:solidFill>
                  <a:srgbClr val="0070C0"/>
                </a:solidFill>
                <a:latin typeface="Calibri" panose="020F0502020204030204" pitchFamily="34" charset="0"/>
              </a:rPr>
              <a:t/>
            </a:r>
            <a:br>
              <a:rPr lang="pt-BR" sz="1500" b="1" smtClean="0">
                <a:solidFill>
                  <a:srgbClr val="0070C0"/>
                </a:solidFill>
                <a:latin typeface="Calibri" panose="020F0502020204030204" pitchFamily="34" charset="0"/>
              </a:rPr>
            </a:br>
            <a:r>
              <a:rPr lang="pt-BR" sz="1500" b="1" smtClean="0">
                <a:solidFill>
                  <a:schemeClr val="tx1">
                    <a:lumMod val="65000"/>
                    <a:lumOff val="35000"/>
                  </a:schemeClr>
                </a:solidFill>
                <a:latin typeface="Calibri" panose="020F0502020204030204" pitchFamily="34" charset="0"/>
              </a:rPr>
              <a:t>Economia Brasileira</a:t>
            </a:r>
            <a:endParaRPr lang="pt-BR" sz="1500" b="1" dirty="0">
              <a:solidFill>
                <a:schemeClr val="tx1">
                  <a:lumMod val="65000"/>
                  <a:lumOff val="35000"/>
                </a:schemeClr>
              </a:solidFill>
            </a:endParaRPr>
          </a:p>
        </p:txBody>
      </p:sp>
    </p:spTree>
    <p:extLst>
      <p:ext uri="{BB962C8B-B14F-4D97-AF65-F5344CB8AC3E}">
        <p14:creationId xmlns:p14="http://schemas.microsoft.com/office/powerpoint/2010/main" val="687709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6"/>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3" name="Imagem 2"/>
          <p:cNvPicPr>
            <a:picLocks noChangeAspect="1"/>
          </p:cNvPicPr>
          <p:nvPr/>
        </p:nvPicPr>
        <p:blipFill>
          <a:blip r:embed="rId2"/>
          <a:stretch>
            <a:fillRect/>
          </a:stretch>
        </p:blipFill>
        <p:spPr>
          <a:xfrm>
            <a:off x="1426423" y="1621691"/>
            <a:ext cx="6313997" cy="4913143"/>
          </a:xfrm>
          <a:prstGeom prst="rect">
            <a:avLst/>
          </a:prstGeom>
        </p:spPr>
      </p:pic>
      <p:sp>
        <p:nvSpPr>
          <p:cNvPr id="5" name="Retângulo 4"/>
          <p:cNvSpPr/>
          <p:nvPr/>
        </p:nvSpPr>
        <p:spPr>
          <a:xfrm>
            <a:off x="11422" y="961307"/>
            <a:ext cx="9071618" cy="685059"/>
          </a:xfrm>
          <a:prstGeom prst="rect">
            <a:avLst/>
          </a:prstGeom>
        </p:spPr>
        <p:txBody>
          <a:bodyPr wrap="square">
            <a:spAutoFit/>
          </a:bodyPr>
          <a:lstStyle/>
          <a:p>
            <a:pPr>
              <a:lnSpc>
                <a:spcPct val="107000"/>
              </a:lnSpc>
              <a:spcAft>
                <a:spcPts val="800"/>
              </a:spcAft>
            </a:pPr>
            <a:r>
              <a:rPr lang="pt-BR" dirty="0" smtClean="0">
                <a:latin typeface="Arial" panose="020B0604020202020204" pitchFamily="34" charset="0"/>
                <a:ea typeface="Calibri" panose="020F0502020204030204" pitchFamily="34" charset="0"/>
              </a:rPr>
              <a:t>Gráfico 4  </a:t>
            </a:r>
            <a:r>
              <a:rPr lang="pt-BR" dirty="0">
                <a:latin typeface="Arial" panose="020B0604020202020204" pitchFamily="34" charset="0"/>
                <a:ea typeface="Calibri" panose="020F0502020204030204" pitchFamily="34" charset="0"/>
              </a:rPr>
              <a:t>– Evolução do PIB após recessões mais recentes – Variação Acumulada % do volume do PIB Brasil – Períodos Selecionados</a:t>
            </a:r>
            <a:endParaRPr lang="pt-BR" sz="2400" dirty="0">
              <a:effectLst/>
              <a:latin typeface="Arial" panose="020B0604020202020204" pitchFamily="34" charset="0"/>
              <a:ea typeface="Calibri" panose="020F0502020204030204" pitchFamily="34" charset="0"/>
            </a:endParaRPr>
          </a:p>
        </p:txBody>
      </p:sp>
      <p:sp>
        <p:nvSpPr>
          <p:cNvPr id="8" name="Retângulo 7"/>
          <p:cNvSpPr/>
          <p:nvPr/>
        </p:nvSpPr>
        <p:spPr>
          <a:xfrm>
            <a:off x="-24769" y="6534834"/>
            <a:ext cx="7226758" cy="276999"/>
          </a:xfrm>
          <a:prstGeom prst="rect">
            <a:avLst/>
          </a:prstGeom>
        </p:spPr>
        <p:txBody>
          <a:bodyPr wrap="square">
            <a:spAutoFit/>
          </a:bodyPr>
          <a:lstStyle/>
          <a:p>
            <a:r>
              <a:rPr lang="pt-BR" sz="1200" dirty="0">
                <a:latin typeface="Calibri" panose="020F0502020204030204" pitchFamily="34" charset="0"/>
                <a:ea typeface="Calibri" panose="020F0502020204030204" pitchFamily="34" charset="0"/>
                <a:cs typeface="Times New Roman" panose="02020603050405020304" pitchFamily="18" charset="0"/>
              </a:rPr>
              <a:t>Elaboração: </a:t>
            </a:r>
            <a:r>
              <a:rPr lang="pt-BR" sz="1200" dirty="0" err="1">
                <a:latin typeface="Calibri" panose="020F0502020204030204" pitchFamily="34" charset="0"/>
                <a:ea typeface="Calibri" panose="020F0502020204030204" pitchFamily="34" charset="0"/>
                <a:cs typeface="Times New Roman" panose="02020603050405020304" pitchFamily="18" charset="0"/>
              </a:rPr>
              <a:t>Gecon</a:t>
            </a:r>
            <a:r>
              <a:rPr lang="pt-BR" sz="1200" dirty="0">
                <a:latin typeface="Calibri" panose="020F0502020204030204" pitchFamily="34" charset="0"/>
                <a:ea typeface="Calibri" panose="020F0502020204030204" pitchFamily="34" charset="0"/>
                <a:cs typeface="Times New Roman" panose="02020603050405020304" pitchFamily="18" charset="0"/>
              </a:rPr>
              <a:t>/</a:t>
            </a:r>
            <a:r>
              <a:rPr lang="pt-BR" sz="1200" dirty="0" err="1">
                <a:latin typeface="Calibri" panose="020F0502020204030204" pitchFamily="34" charset="0"/>
                <a:ea typeface="Calibri" panose="020F0502020204030204" pitchFamily="34" charset="0"/>
                <a:cs typeface="Times New Roman" panose="02020603050405020304" pitchFamily="18" charset="0"/>
              </a:rPr>
              <a:t>Dieps</a:t>
            </a:r>
            <a:r>
              <a:rPr lang="pt-BR" sz="1200" dirty="0">
                <a:latin typeface="Calibri" panose="020F0502020204030204" pitchFamily="34" charset="0"/>
                <a:ea typeface="Calibri" panose="020F0502020204030204" pitchFamily="34" charset="0"/>
                <a:cs typeface="Times New Roman" panose="02020603050405020304" pitchFamily="18" charset="0"/>
              </a:rPr>
              <a:t>/Codeplan com dados do IBGE e CODACE/FGV</a:t>
            </a:r>
            <a:endParaRPr lang="pt-BR" sz="1200" dirty="0"/>
          </a:p>
        </p:txBody>
      </p:sp>
      <p:sp>
        <p:nvSpPr>
          <p:cNvPr id="9" name="Título 1"/>
          <p:cNvSpPr txBox="1">
            <a:spLocks/>
          </p:cNvSpPr>
          <p:nvPr/>
        </p:nvSpPr>
        <p:spPr>
          <a:xfrm>
            <a:off x="218251" y="383645"/>
            <a:ext cx="8730343" cy="4522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500" b="1" smtClean="0">
                <a:solidFill>
                  <a:srgbClr val="0070C0"/>
                </a:solidFill>
                <a:latin typeface="Calibri" panose="020F0502020204030204" pitchFamily="34" charset="0"/>
              </a:rPr>
              <a:t/>
            </a:r>
            <a:br>
              <a:rPr lang="pt-BR" sz="1500" b="1" smtClean="0">
                <a:solidFill>
                  <a:srgbClr val="0070C0"/>
                </a:solidFill>
                <a:latin typeface="Calibri" panose="020F0502020204030204" pitchFamily="34" charset="0"/>
              </a:rPr>
            </a:br>
            <a:r>
              <a:rPr lang="pt-BR" sz="1500" b="1" smtClean="0">
                <a:solidFill>
                  <a:schemeClr val="tx1">
                    <a:lumMod val="65000"/>
                    <a:lumOff val="35000"/>
                  </a:schemeClr>
                </a:solidFill>
                <a:latin typeface="Calibri" panose="020F0502020204030204" pitchFamily="34" charset="0"/>
              </a:rPr>
              <a:t>Economia Brasileira</a:t>
            </a:r>
            <a:endParaRPr lang="pt-BR" sz="1500" b="1" dirty="0">
              <a:solidFill>
                <a:schemeClr val="tx1">
                  <a:lumMod val="65000"/>
                  <a:lumOff val="35000"/>
                </a:schemeClr>
              </a:solidFill>
            </a:endParaRPr>
          </a:p>
        </p:txBody>
      </p:sp>
    </p:spTree>
    <p:extLst>
      <p:ext uri="{BB962C8B-B14F-4D97-AF65-F5344CB8AC3E}">
        <p14:creationId xmlns:p14="http://schemas.microsoft.com/office/powerpoint/2010/main" val="42864172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6576769"/>
            <a:ext cx="6178731" cy="369332"/>
          </a:xfrm>
          <a:prstGeom prst="rect">
            <a:avLst/>
          </a:prstGeom>
        </p:spPr>
        <p:txBody>
          <a:bodyPr wrap="square">
            <a:spAutoFit/>
          </a:bodyPr>
          <a:lstStyle/>
          <a:p>
            <a:r>
              <a:rPr lang="pt-BR" sz="1200" dirty="0"/>
              <a:t>Fonte: Banco Central do Brasil – Elaboração GECON/DIEPS/CODEPLAN. Consulta </a:t>
            </a:r>
            <a:r>
              <a:rPr lang="pt-BR" sz="1200" dirty="0" smtClean="0"/>
              <a:t>12/06/2019</a:t>
            </a:r>
            <a:r>
              <a:rPr lang="pt-BR" dirty="0"/>
              <a:t>.</a:t>
            </a:r>
          </a:p>
        </p:txBody>
      </p:sp>
      <p:sp>
        <p:nvSpPr>
          <p:cNvPr id="7" name="Espaço Reservado para Número de Slide 6"/>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8" name="Imagem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56" y="1729559"/>
            <a:ext cx="8889138" cy="4626795"/>
          </a:xfrm>
          <a:prstGeom prst="rect">
            <a:avLst/>
          </a:prstGeom>
          <a:noFill/>
        </p:spPr>
      </p:pic>
      <p:sp>
        <p:nvSpPr>
          <p:cNvPr id="9" name="Retângulo 8"/>
          <p:cNvSpPr/>
          <p:nvPr/>
        </p:nvSpPr>
        <p:spPr>
          <a:xfrm>
            <a:off x="-67975" y="835942"/>
            <a:ext cx="9144000" cy="646331"/>
          </a:xfrm>
          <a:prstGeom prst="rect">
            <a:avLst/>
          </a:prstGeom>
        </p:spPr>
        <p:txBody>
          <a:bodyPr wrap="square">
            <a:spAutoFit/>
          </a:bodyPr>
          <a:lstStyle/>
          <a:p>
            <a:pPr>
              <a:spcAft>
                <a:spcPts val="0"/>
              </a:spcAft>
            </a:pPr>
            <a:r>
              <a:rPr lang="pt-BR" dirty="0" smtClean="0">
                <a:latin typeface="Arial" panose="020B0604020202020204" pitchFamily="34" charset="0"/>
                <a:ea typeface="Calibri" panose="020F0502020204030204" pitchFamily="34" charset="0"/>
                <a:cs typeface="Times New Roman" panose="02020603050405020304" pitchFamily="18" charset="0"/>
              </a:rPr>
              <a:t>Gráfico </a:t>
            </a:r>
            <a:r>
              <a:rPr lang="pt-BR" dirty="0" smtClean="0">
                <a:latin typeface="Arial" panose="020B0604020202020204" pitchFamily="34" charset="0"/>
                <a:ea typeface="Calibri" panose="020F0502020204030204" pitchFamily="34" charset="0"/>
                <a:cs typeface="Times New Roman" panose="02020603050405020304" pitchFamily="18" charset="0"/>
              </a:rPr>
              <a:t>5 – </a:t>
            </a:r>
            <a:r>
              <a:rPr lang="pt-BR" dirty="0">
                <a:latin typeface="Arial" panose="020B0604020202020204" pitchFamily="34" charset="0"/>
                <a:ea typeface="Calibri" panose="020F0502020204030204" pitchFamily="34" charset="0"/>
                <a:cs typeface="Times New Roman" panose="02020603050405020304" pitchFamily="18" charset="0"/>
              </a:rPr>
              <a:t>Expectativas de mercado para o crescimento anual do PIB (%) – 2014 a 2020</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ítulo 1"/>
          <p:cNvSpPr txBox="1">
            <a:spLocks/>
          </p:cNvSpPr>
          <p:nvPr/>
        </p:nvSpPr>
        <p:spPr>
          <a:xfrm>
            <a:off x="218251" y="383645"/>
            <a:ext cx="8730343" cy="4522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500" b="1" smtClean="0">
                <a:solidFill>
                  <a:srgbClr val="0070C0"/>
                </a:solidFill>
                <a:latin typeface="Calibri" panose="020F0502020204030204" pitchFamily="34" charset="0"/>
              </a:rPr>
              <a:t/>
            </a:r>
            <a:br>
              <a:rPr lang="pt-BR" sz="1500" b="1" smtClean="0">
                <a:solidFill>
                  <a:srgbClr val="0070C0"/>
                </a:solidFill>
                <a:latin typeface="Calibri" panose="020F0502020204030204" pitchFamily="34" charset="0"/>
              </a:rPr>
            </a:br>
            <a:r>
              <a:rPr lang="pt-BR" sz="1500" b="1" smtClean="0">
                <a:solidFill>
                  <a:schemeClr val="tx1">
                    <a:lumMod val="65000"/>
                    <a:lumOff val="35000"/>
                  </a:schemeClr>
                </a:solidFill>
                <a:latin typeface="Calibri" panose="020F0502020204030204" pitchFamily="34" charset="0"/>
              </a:rPr>
              <a:t>Economia Brasileira</a:t>
            </a:r>
            <a:endParaRPr lang="pt-BR" sz="1500" b="1" dirty="0">
              <a:solidFill>
                <a:schemeClr val="tx1">
                  <a:lumMod val="65000"/>
                  <a:lumOff val="35000"/>
                </a:schemeClr>
              </a:solidFill>
            </a:endParaRPr>
          </a:p>
        </p:txBody>
      </p:sp>
    </p:spTree>
    <p:extLst>
      <p:ext uri="{BB962C8B-B14F-4D97-AF65-F5344CB8AC3E}">
        <p14:creationId xmlns:p14="http://schemas.microsoft.com/office/powerpoint/2010/main" val="2729586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799" y="697480"/>
            <a:ext cx="7772400" cy="2686054"/>
          </a:xfrm>
        </p:spPr>
        <p:txBody>
          <a:bodyPr/>
          <a:lstStyle/>
          <a:p>
            <a:r>
              <a:rPr lang="pt-BR" dirty="0"/>
              <a:t/>
            </a:r>
            <a:br>
              <a:rPr lang="pt-BR" dirty="0"/>
            </a:br>
            <a:endParaRPr lang="pt-BR" dirty="0"/>
          </a:p>
        </p:txBody>
      </p:sp>
      <p:grpSp>
        <p:nvGrpSpPr>
          <p:cNvPr id="13" name="Agrupar 12"/>
          <p:cNvGrpSpPr/>
          <p:nvPr/>
        </p:nvGrpSpPr>
        <p:grpSpPr>
          <a:xfrm>
            <a:off x="813490" y="1972874"/>
            <a:ext cx="7517019" cy="2821320"/>
            <a:chOff x="765810" y="601361"/>
            <a:chExt cx="7517019" cy="2821320"/>
          </a:xfrm>
        </p:grpSpPr>
        <p:pic>
          <p:nvPicPr>
            <p:cNvPr id="14" name="Imagem 13"/>
            <p:cNvPicPr>
              <a:picLocks noChangeAspect="1"/>
            </p:cNvPicPr>
            <p:nvPr/>
          </p:nvPicPr>
          <p:blipFill>
            <a:blip r:embed="rId3"/>
            <a:stretch>
              <a:fillRect/>
            </a:stretch>
          </p:blipFill>
          <p:spPr>
            <a:xfrm>
              <a:off x="765810" y="601361"/>
              <a:ext cx="7517019" cy="2821320"/>
            </a:xfrm>
            <a:prstGeom prst="rect">
              <a:avLst/>
            </a:prstGeom>
          </p:spPr>
        </p:pic>
        <p:grpSp>
          <p:nvGrpSpPr>
            <p:cNvPr id="16" name="Agrupar 15"/>
            <p:cNvGrpSpPr/>
            <p:nvPr/>
          </p:nvGrpSpPr>
          <p:grpSpPr>
            <a:xfrm>
              <a:off x="1338943" y="722843"/>
              <a:ext cx="6399167" cy="2666620"/>
              <a:chOff x="1338943" y="722843"/>
              <a:chExt cx="6399167" cy="2666620"/>
            </a:xfrm>
          </p:grpSpPr>
          <p:sp>
            <p:nvSpPr>
              <p:cNvPr id="17" name="Retângulo 16"/>
              <p:cNvSpPr/>
              <p:nvPr/>
            </p:nvSpPr>
            <p:spPr>
              <a:xfrm>
                <a:off x="2816306" y="722843"/>
                <a:ext cx="3600666" cy="523220"/>
              </a:xfrm>
              <a:prstGeom prst="rect">
                <a:avLst/>
              </a:prstGeom>
            </p:spPr>
            <p:txBody>
              <a:bodyPr wrap="none">
                <a:spAutoFit/>
              </a:bodyPr>
              <a:lstStyle/>
              <a:p>
                <a:r>
                  <a:rPr lang="pt-BR" sz="2800" dirty="0">
                    <a:solidFill>
                      <a:srgbClr val="0070C0"/>
                    </a:solidFill>
                  </a:rPr>
                  <a:t>1</a:t>
                </a:r>
                <a:r>
                  <a:rPr lang="pt-BR" sz="2800" dirty="0" smtClean="0">
                    <a:solidFill>
                      <a:srgbClr val="0070C0"/>
                    </a:solidFill>
                  </a:rPr>
                  <a:t>º </a:t>
                </a:r>
                <a:r>
                  <a:rPr lang="pt-BR" sz="2800" dirty="0">
                    <a:solidFill>
                      <a:srgbClr val="0070C0"/>
                    </a:solidFill>
                  </a:rPr>
                  <a:t>tri </a:t>
                </a:r>
                <a:r>
                  <a:rPr lang="pt-BR" sz="2800" dirty="0" smtClean="0">
                    <a:solidFill>
                      <a:srgbClr val="0070C0"/>
                    </a:solidFill>
                  </a:rPr>
                  <a:t>2019 </a:t>
                </a:r>
                <a:r>
                  <a:rPr lang="pt-BR" sz="2800" dirty="0">
                    <a:solidFill>
                      <a:srgbClr val="0070C0"/>
                    </a:solidFill>
                  </a:rPr>
                  <a:t>/ </a:t>
                </a:r>
                <a:r>
                  <a:rPr lang="pt-BR" sz="2800" dirty="0" smtClean="0">
                    <a:solidFill>
                      <a:srgbClr val="0070C0"/>
                    </a:solidFill>
                  </a:rPr>
                  <a:t>1º </a:t>
                </a:r>
                <a:r>
                  <a:rPr lang="pt-BR" sz="2800" dirty="0">
                    <a:solidFill>
                      <a:srgbClr val="0070C0"/>
                    </a:solidFill>
                  </a:rPr>
                  <a:t>tri </a:t>
                </a:r>
                <a:r>
                  <a:rPr lang="pt-BR" sz="2800" dirty="0" smtClean="0">
                    <a:solidFill>
                      <a:srgbClr val="0070C0"/>
                    </a:solidFill>
                  </a:rPr>
                  <a:t>2018</a:t>
                </a:r>
                <a:endParaRPr lang="pt-BR" sz="2800" dirty="0">
                  <a:solidFill>
                    <a:srgbClr val="0070C0"/>
                  </a:solidFill>
                </a:endParaRPr>
              </a:p>
            </p:txBody>
          </p:sp>
          <p:grpSp>
            <p:nvGrpSpPr>
              <p:cNvPr id="18" name="Agrupar 17"/>
              <p:cNvGrpSpPr/>
              <p:nvPr/>
            </p:nvGrpSpPr>
            <p:grpSpPr>
              <a:xfrm>
                <a:off x="1338943" y="1246063"/>
                <a:ext cx="6399167" cy="2143400"/>
                <a:chOff x="1338943" y="1246063"/>
                <a:chExt cx="6399167" cy="2143400"/>
              </a:xfrm>
            </p:grpSpPr>
            <p:grpSp>
              <p:nvGrpSpPr>
                <p:cNvPr id="19" name="Agrupar 18"/>
                <p:cNvGrpSpPr/>
                <p:nvPr/>
              </p:nvGrpSpPr>
              <p:grpSpPr>
                <a:xfrm>
                  <a:off x="1338943" y="1246063"/>
                  <a:ext cx="6399167" cy="1684965"/>
                  <a:chOff x="1338943" y="1246063"/>
                  <a:chExt cx="6399167" cy="1684965"/>
                </a:xfrm>
              </p:grpSpPr>
              <p:sp>
                <p:nvSpPr>
                  <p:cNvPr id="24" name="Título 14"/>
                  <p:cNvSpPr txBox="1">
                    <a:spLocks/>
                  </p:cNvSpPr>
                  <p:nvPr/>
                </p:nvSpPr>
                <p:spPr>
                  <a:xfrm>
                    <a:off x="1338943" y="1246063"/>
                    <a:ext cx="2842970" cy="1684965"/>
                  </a:xfrm>
                  <a:prstGeom prst="upArrow">
                    <a:avLst>
                      <a:gd name="adj1" fmla="val 50000"/>
                      <a:gd name="adj2" fmla="val 4063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200" b="1" dirty="0" smtClean="0"/>
                      <a:t>1,4 %</a:t>
                    </a:r>
                    <a:endParaRPr lang="pt-BR" sz="3200" b="1" dirty="0"/>
                  </a:p>
                </p:txBody>
              </p:sp>
              <p:sp>
                <p:nvSpPr>
                  <p:cNvPr id="25" name="Título 19"/>
                  <p:cNvSpPr txBox="1">
                    <a:spLocks/>
                  </p:cNvSpPr>
                  <p:nvPr/>
                </p:nvSpPr>
                <p:spPr>
                  <a:xfrm>
                    <a:off x="4869180" y="1519733"/>
                    <a:ext cx="2868930" cy="1411295"/>
                  </a:xfrm>
                  <a:prstGeom prst="upArrow">
                    <a:avLst>
                      <a:gd name="adj1" fmla="val 50000"/>
                      <a:gd name="adj2" fmla="val 3811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200" b="1" dirty="0" smtClean="0"/>
                      <a:t>0,5 %</a:t>
                    </a:r>
                    <a:endParaRPr lang="pt-BR" sz="3200" b="1" dirty="0"/>
                  </a:p>
                </p:txBody>
              </p:sp>
            </p:grpSp>
            <p:sp>
              <p:nvSpPr>
                <p:cNvPr id="20" name="Retângulo 19"/>
                <p:cNvSpPr/>
                <p:nvPr/>
              </p:nvSpPr>
              <p:spPr>
                <a:xfrm>
                  <a:off x="2139360" y="2989353"/>
                  <a:ext cx="1242135" cy="400110"/>
                </a:xfrm>
                <a:prstGeom prst="rect">
                  <a:avLst/>
                </a:prstGeom>
              </p:spPr>
              <p:txBody>
                <a:bodyPr wrap="none">
                  <a:spAutoFit/>
                </a:bodyPr>
                <a:lstStyle/>
                <a:p>
                  <a:r>
                    <a:rPr lang="pt-BR" sz="2000" dirty="0" err="1"/>
                    <a:t>Idecon</a:t>
                  </a:r>
                  <a:r>
                    <a:rPr lang="pt-BR" sz="2000" dirty="0"/>
                    <a:t>-DF</a:t>
                  </a:r>
                </a:p>
              </p:txBody>
            </p:sp>
            <p:sp>
              <p:nvSpPr>
                <p:cNvPr id="23" name="Retângulo 22"/>
                <p:cNvSpPr/>
                <p:nvPr/>
              </p:nvSpPr>
              <p:spPr>
                <a:xfrm>
                  <a:off x="5772057" y="2977660"/>
                  <a:ext cx="1166858" cy="400110"/>
                </a:xfrm>
                <a:prstGeom prst="rect">
                  <a:avLst/>
                </a:prstGeom>
              </p:spPr>
              <p:txBody>
                <a:bodyPr wrap="none">
                  <a:spAutoFit/>
                </a:bodyPr>
                <a:lstStyle/>
                <a:p>
                  <a:r>
                    <a:rPr lang="pt-BR" sz="2000" dirty="0"/>
                    <a:t>PIB-Brasil</a:t>
                  </a:r>
                </a:p>
              </p:txBody>
            </p:sp>
          </p:grpSp>
        </p:grpSp>
      </p:grpSp>
      <p:sp>
        <p:nvSpPr>
          <p:cNvPr id="3" name="Espaço Reservado para Número de Slide 2"/>
          <p:cNvSpPr>
            <a:spLocks noGrp="1"/>
          </p:cNvSpPr>
          <p:nvPr>
            <p:ph type="sldNum" sz="quarter" idx="12"/>
          </p:nvPr>
        </p:nvSpPr>
        <p:spPr/>
        <p:txBody>
          <a:bodyPr/>
          <a:lstStyle/>
          <a:p>
            <a:fld id="{D57F1E4F-1CFF-5643-939E-217C01CDF565}" type="slidenum">
              <a:rPr lang="en-US" smtClean="0"/>
              <a:pPr/>
              <a:t>18</a:t>
            </a:fld>
            <a:endParaRPr lang="en-US" dirty="0"/>
          </a:p>
        </p:txBody>
      </p:sp>
      <p:sp>
        <p:nvSpPr>
          <p:cNvPr id="5" name="Retângulo 4"/>
          <p:cNvSpPr/>
          <p:nvPr/>
        </p:nvSpPr>
        <p:spPr>
          <a:xfrm>
            <a:off x="813489" y="802509"/>
            <a:ext cx="7517019" cy="923330"/>
          </a:xfrm>
          <a:prstGeom prst="rect">
            <a:avLst/>
          </a:prstGeom>
        </p:spPr>
        <p:txBody>
          <a:bodyPr wrap="square">
            <a:spAutoFit/>
          </a:bodyPr>
          <a:lstStyle/>
          <a:p>
            <a:pPr algn="ctr"/>
            <a:r>
              <a:rPr lang="pt-BR" dirty="0" smtClean="0">
                <a:latin typeface="Arial Rounded MT Bold" panose="020F0704030504030204" pitchFamily="34" charset="0"/>
                <a:cs typeface="Arial" panose="020B0604020202020204" pitchFamily="34" charset="0"/>
              </a:rPr>
              <a:t>Índice </a:t>
            </a:r>
            <a:r>
              <a:rPr lang="pt-BR" dirty="0">
                <a:latin typeface="Arial Rounded MT Bold" panose="020F0704030504030204" pitchFamily="34" charset="0"/>
                <a:cs typeface="Arial" panose="020B0604020202020204" pitchFamily="34" charset="0"/>
              </a:rPr>
              <a:t>de Desempenho Econômico do Distrito Federal - </a:t>
            </a:r>
            <a:r>
              <a:rPr lang="pt-BR" dirty="0" err="1" smtClean="0">
                <a:latin typeface="Arial Rounded MT Bold" panose="020F0704030504030204" pitchFamily="34" charset="0"/>
                <a:cs typeface="Arial" panose="020B0604020202020204" pitchFamily="34" charset="0"/>
              </a:rPr>
              <a:t>Idecon</a:t>
            </a:r>
            <a:r>
              <a:rPr lang="pt-BR" dirty="0" smtClean="0">
                <a:latin typeface="Arial Rounded MT Bold" panose="020F0704030504030204" pitchFamily="34" charset="0"/>
                <a:cs typeface="Arial" panose="020B0604020202020204" pitchFamily="34" charset="0"/>
              </a:rPr>
              <a:t>-DF e PIB trimestral Brasil – Variação em relação ao mesmo trimestre do ano anterior</a:t>
            </a:r>
            <a:endParaRPr lang="pt-BR" dirty="0">
              <a:latin typeface="Arial Rounded MT Bold" panose="020F0704030504030204" pitchFamily="34" charset="0"/>
            </a:endParaRPr>
          </a:p>
        </p:txBody>
      </p:sp>
      <p:sp>
        <p:nvSpPr>
          <p:cNvPr id="15" name="Título 1"/>
          <p:cNvSpPr txBox="1">
            <a:spLocks/>
          </p:cNvSpPr>
          <p:nvPr/>
        </p:nvSpPr>
        <p:spPr>
          <a:xfrm>
            <a:off x="257553" y="456826"/>
            <a:ext cx="8730343" cy="452297"/>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75" b="1" dirty="0" smtClean="0">
                <a:solidFill>
                  <a:srgbClr val="0070C0"/>
                </a:solidFill>
                <a:latin typeface="Calibri" panose="020F0502020204030204" pitchFamily="34" charset="0"/>
              </a:rPr>
              <a:t/>
            </a:r>
            <a:br>
              <a:rPr lang="pt-BR" sz="2475" b="1" dirty="0" smtClean="0">
                <a:solidFill>
                  <a:srgbClr val="0070C0"/>
                </a:solidFill>
                <a:latin typeface="Calibri" panose="020F0502020204030204" pitchFamily="34" charset="0"/>
              </a:rPr>
            </a:br>
            <a:r>
              <a:rPr lang="pt-BR" sz="2475" b="1" dirty="0" smtClean="0">
                <a:solidFill>
                  <a:schemeClr val="tx1">
                    <a:lumMod val="65000"/>
                    <a:lumOff val="35000"/>
                  </a:schemeClr>
                </a:solidFill>
                <a:latin typeface="Calibri" panose="020F0502020204030204" pitchFamily="34" charset="0"/>
              </a:rPr>
              <a:t>E</a:t>
            </a:r>
            <a:r>
              <a:rPr lang="pt-BR" sz="2800" dirty="0" smtClean="0">
                <a:solidFill>
                  <a:schemeClr val="tx1">
                    <a:lumMod val="65000"/>
                    <a:lumOff val="35000"/>
                  </a:schemeClr>
                </a:solidFill>
                <a:latin typeface="Calibri" panose="020F0502020204030204" pitchFamily="34" charset="0"/>
              </a:rPr>
              <a:t>conomia do Distrito Federal</a:t>
            </a:r>
            <a:endParaRPr lang="pt-BR" sz="2500" dirty="0">
              <a:solidFill>
                <a:schemeClr val="tx1">
                  <a:lumMod val="65000"/>
                  <a:lumOff val="35000"/>
                </a:schemeClr>
              </a:solidFill>
            </a:endParaRPr>
          </a:p>
        </p:txBody>
      </p:sp>
    </p:spTree>
    <p:extLst>
      <p:ext uri="{BB962C8B-B14F-4D97-AF65-F5344CB8AC3E}">
        <p14:creationId xmlns:p14="http://schemas.microsoft.com/office/powerpoint/2010/main" val="650678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6576769"/>
            <a:ext cx="6178731" cy="289951"/>
          </a:xfrm>
          <a:prstGeom prst="rect">
            <a:avLst/>
          </a:prstGeom>
        </p:spPr>
        <p:txBody>
          <a:bodyPr wrap="square">
            <a:spAutoFit/>
          </a:bodyPr>
          <a:lstStyle/>
          <a:p>
            <a:pPr algn="just">
              <a:lnSpc>
                <a:spcPct val="107000"/>
              </a:lnSpc>
              <a:spcAft>
                <a:spcPts val="800"/>
              </a:spcAft>
            </a:pPr>
            <a:r>
              <a:rPr lang="pt-BR" sz="1200" dirty="0">
                <a:latin typeface="Calibri" panose="020F0502020204030204" pitchFamily="34" charset="0"/>
                <a:ea typeface="Calibri" panose="020F0502020204030204" pitchFamily="34" charset="0"/>
                <a:cs typeface="Times New Roman" panose="02020603050405020304" pitchFamily="18" charset="0"/>
              </a:rPr>
              <a:t>Fonte: </a:t>
            </a:r>
            <a:r>
              <a:rPr lang="pt-BR" sz="1200" dirty="0" smtClean="0">
                <a:latin typeface="Calibri" panose="020F0502020204030204" pitchFamily="34" charset="0"/>
                <a:ea typeface="Calibri" panose="020F0502020204030204" pitchFamily="34" charset="0"/>
                <a:cs typeface="Times New Roman" panose="02020603050405020304" pitchFamily="18" charset="0"/>
              </a:rPr>
              <a:t>IBGE e Codeplan. </a:t>
            </a:r>
            <a:r>
              <a:rPr lang="pt-BR" sz="1200" dirty="0">
                <a:latin typeface="Calibri" panose="020F0502020204030204" pitchFamily="34" charset="0"/>
                <a:ea typeface="Calibri" panose="020F0502020204030204" pitchFamily="34" charset="0"/>
                <a:cs typeface="Times New Roman" panose="02020603050405020304" pitchFamily="18" charset="0"/>
              </a:rPr>
              <a:t>Elaboração: GECON/DIEPS/</a:t>
            </a:r>
            <a:r>
              <a:rPr lang="pt-BR" sz="1200" dirty="0" err="1">
                <a:latin typeface="Calibri" panose="020F0502020204030204" pitchFamily="34" charset="0"/>
                <a:ea typeface="Calibri" panose="020F0502020204030204" pitchFamily="34" charset="0"/>
                <a:cs typeface="Times New Roman" panose="02020603050405020304" pitchFamily="18" charset="0"/>
              </a:rPr>
              <a:t>Codeplan</a:t>
            </a:r>
            <a:r>
              <a:rPr lang="pt-BR" sz="1200" dirty="0">
                <a:latin typeface="Calibri" panose="020F0502020204030204" pitchFamily="34" charset="0"/>
                <a:ea typeface="Calibri" panose="020F0502020204030204" pitchFamily="34" charset="0"/>
                <a:cs typeface="Times New Roman" panose="02020603050405020304" pitchFamily="18" charset="0"/>
              </a:rPr>
              <a:t>  </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Espaço Reservado para Número de Slide 1"/>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3" name="Imagem 2"/>
          <p:cNvPicPr>
            <a:picLocks noChangeAspect="1"/>
          </p:cNvPicPr>
          <p:nvPr/>
        </p:nvPicPr>
        <p:blipFill>
          <a:blip r:embed="rId2"/>
          <a:stretch>
            <a:fillRect/>
          </a:stretch>
        </p:blipFill>
        <p:spPr>
          <a:xfrm>
            <a:off x="110044" y="2042484"/>
            <a:ext cx="8590238" cy="3778617"/>
          </a:xfrm>
          <a:prstGeom prst="rect">
            <a:avLst/>
          </a:prstGeom>
        </p:spPr>
      </p:pic>
      <p:sp>
        <p:nvSpPr>
          <p:cNvPr id="7" name="Retângulo 6"/>
          <p:cNvSpPr/>
          <p:nvPr/>
        </p:nvSpPr>
        <p:spPr>
          <a:xfrm>
            <a:off x="110043" y="948621"/>
            <a:ext cx="8894619" cy="923330"/>
          </a:xfrm>
          <a:prstGeom prst="rect">
            <a:avLst/>
          </a:prstGeom>
        </p:spPr>
        <p:txBody>
          <a:bodyPr wrap="square">
            <a:spAutoFit/>
          </a:bodyPr>
          <a:lstStyle/>
          <a:p>
            <a:r>
              <a:rPr lang="pt-BR" dirty="0" smtClean="0">
                <a:latin typeface="Arial" panose="020B0604020202020204" pitchFamily="34" charset="0"/>
                <a:ea typeface="Calibri" panose="020F0502020204030204" pitchFamily="34" charset="0"/>
              </a:rPr>
              <a:t>Gráfico </a:t>
            </a:r>
            <a:r>
              <a:rPr lang="pt-BR" dirty="0">
                <a:latin typeface="Arial" panose="020B0604020202020204" pitchFamily="34" charset="0"/>
                <a:ea typeface="Calibri" panose="020F0502020204030204" pitchFamily="34" charset="0"/>
              </a:rPr>
              <a:t>- PIB-Brasil e </a:t>
            </a:r>
            <a:r>
              <a:rPr lang="pt-BR" dirty="0" err="1">
                <a:latin typeface="Arial" panose="020B0604020202020204" pitchFamily="34" charset="0"/>
                <a:ea typeface="Calibri" panose="020F0502020204030204" pitchFamily="34" charset="0"/>
              </a:rPr>
              <a:t>Idecon</a:t>
            </a:r>
            <a:r>
              <a:rPr lang="pt-BR" dirty="0">
                <a:latin typeface="Arial" panose="020B0604020202020204" pitchFamily="34" charset="0"/>
                <a:ea typeface="Calibri" panose="020F0502020204030204" pitchFamily="34" charset="0"/>
              </a:rPr>
              <a:t>-DF – 1º Trimestre de 2015 a 1º Trimestre de 2019.Taxa Trimestral – Variação (%) no trimestre em relação ao mesmo trimestre do ano anterior</a:t>
            </a:r>
            <a:endParaRPr lang="pt-BR" dirty="0"/>
          </a:p>
        </p:txBody>
      </p:sp>
      <p:sp>
        <p:nvSpPr>
          <p:cNvPr id="8" name="Título 1"/>
          <p:cNvSpPr txBox="1">
            <a:spLocks/>
          </p:cNvSpPr>
          <p:nvPr/>
        </p:nvSpPr>
        <p:spPr>
          <a:xfrm>
            <a:off x="257553" y="456826"/>
            <a:ext cx="8730343" cy="452297"/>
          </a:xfrm>
          <a:prstGeom prst="rect">
            <a:avLst/>
          </a:prstGeom>
        </p:spPr>
        <p:txBody>
          <a:bodyP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75" b="1" smtClean="0">
                <a:solidFill>
                  <a:srgbClr val="0070C0"/>
                </a:solidFill>
                <a:latin typeface="Calibri" panose="020F0502020204030204" pitchFamily="34" charset="0"/>
              </a:rPr>
              <a:t/>
            </a:r>
            <a:br>
              <a:rPr lang="pt-BR" sz="2475" b="1" smtClean="0">
                <a:solidFill>
                  <a:srgbClr val="0070C0"/>
                </a:solidFill>
                <a:latin typeface="Calibri" panose="020F0502020204030204" pitchFamily="34" charset="0"/>
              </a:rPr>
            </a:br>
            <a:r>
              <a:rPr lang="pt-BR" sz="2475" b="1" smtClean="0">
                <a:solidFill>
                  <a:schemeClr val="tx1">
                    <a:lumMod val="65000"/>
                    <a:lumOff val="35000"/>
                  </a:schemeClr>
                </a:solidFill>
                <a:latin typeface="Calibri" panose="020F0502020204030204" pitchFamily="34" charset="0"/>
              </a:rPr>
              <a:t>E</a:t>
            </a:r>
            <a:r>
              <a:rPr lang="pt-BR" sz="2800" smtClean="0">
                <a:solidFill>
                  <a:schemeClr val="tx1">
                    <a:lumMod val="65000"/>
                    <a:lumOff val="35000"/>
                  </a:schemeClr>
                </a:solidFill>
                <a:latin typeface="Calibri" panose="020F0502020204030204" pitchFamily="34" charset="0"/>
              </a:rPr>
              <a:t>conomia do Distrito Federal</a:t>
            </a:r>
            <a:endParaRPr lang="pt-BR" sz="2500" dirty="0">
              <a:solidFill>
                <a:schemeClr val="tx1">
                  <a:lumMod val="65000"/>
                  <a:lumOff val="35000"/>
                </a:schemeClr>
              </a:solidFill>
            </a:endParaRPr>
          </a:p>
        </p:txBody>
      </p:sp>
    </p:spTree>
    <p:extLst>
      <p:ext uri="{BB962C8B-B14F-4D97-AF65-F5344CB8AC3E}">
        <p14:creationId xmlns:p14="http://schemas.microsoft.com/office/powerpoint/2010/main" val="3631937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8253" y="736185"/>
            <a:ext cx="8730343" cy="452297"/>
          </a:xfrm>
        </p:spPr>
        <p:txBody>
          <a:bodyPr>
            <a:normAutofit fontScale="90000"/>
          </a:bodyPr>
          <a:lstStyle/>
          <a:p>
            <a:pPr lvl="0"/>
            <a:r>
              <a:rPr lang="pt-BR" sz="2475" b="1" dirty="0">
                <a:solidFill>
                  <a:srgbClr val="0070C0"/>
                </a:solidFill>
                <a:latin typeface="Calibri" panose="020F0502020204030204" pitchFamily="34" charset="0"/>
              </a:rPr>
              <a:t/>
            </a:r>
            <a:br>
              <a:rPr lang="pt-BR" sz="2475" b="1" dirty="0">
                <a:solidFill>
                  <a:srgbClr val="0070C0"/>
                </a:solidFill>
                <a:latin typeface="Calibri" panose="020F0502020204030204" pitchFamily="34" charset="0"/>
              </a:rPr>
            </a:br>
            <a:r>
              <a:rPr lang="pt-BR" sz="5300" dirty="0" smtClean="0">
                <a:solidFill>
                  <a:srgbClr val="0070C0"/>
                </a:solidFill>
                <a:latin typeface="Arial Black" panose="020B0A04020102020204" pitchFamily="34" charset="0"/>
              </a:rPr>
              <a:t>Roteiro</a:t>
            </a:r>
            <a:endParaRPr lang="pt-BR" sz="5300" dirty="0">
              <a:solidFill>
                <a:schemeClr val="bg1"/>
              </a:solidFill>
              <a:latin typeface="Arial Black" panose="020B0A04020102020204" pitchFamily="34" charset="0"/>
            </a:endParaRPr>
          </a:p>
        </p:txBody>
      </p:sp>
      <p:sp>
        <p:nvSpPr>
          <p:cNvPr id="3" name="Espaço Reservado para Conteúdo 2"/>
          <p:cNvSpPr>
            <a:spLocks noGrp="1"/>
          </p:cNvSpPr>
          <p:nvPr>
            <p:ph idx="1"/>
          </p:nvPr>
        </p:nvSpPr>
        <p:spPr>
          <a:xfrm>
            <a:off x="461224" y="1531345"/>
            <a:ext cx="8244399" cy="4924539"/>
          </a:xfrm>
        </p:spPr>
        <p:txBody>
          <a:bodyPr>
            <a:normAutofit fontScale="77500" lnSpcReduction="20000"/>
          </a:bodyPr>
          <a:lstStyle/>
          <a:p>
            <a:r>
              <a:rPr lang="pt-BR" dirty="0"/>
              <a:t>Características do DF</a:t>
            </a:r>
            <a:r>
              <a:rPr lang="pt-BR" dirty="0" smtClean="0"/>
              <a:t>:</a:t>
            </a:r>
          </a:p>
          <a:p>
            <a:pPr lvl="1" algn="just"/>
            <a:r>
              <a:rPr lang="pt-BR" sz="2900" dirty="0"/>
              <a:t>Alta Renda, Escolaridade alta, </a:t>
            </a:r>
          </a:p>
          <a:p>
            <a:pPr lvl="1" algn="just"/>
            <a:r>
              <a:rPr lang="pt-BR" sz="2900" dirty="0" smtClean="0"/>
              <a:t>Alta desigualdade</a:t>
            </a:r>
            <a:endParaRPr lang="pt-BR" sz="2900" dirty="0"/>
          </a:p>
          <a:p>
            <a:pPr lvl="1" algn="just"/>
            <a:r>
              <a:rPr lang="pt-BR" sz="2900" dirty="0"/>
              <a:t>pobreza e taxa de desemprego, </a:t>
            </a:r>
          </a:p>
          <a:p>
            <a:pPr lvl="1" algn="just"/>
            <a:r>
              <a:rPr lang="pt-BR" sz="2900" dirty="0"/>
              <a:t>grande presença do setor público </a:t>
            </a:r>
            <a:endParaRPr lang="pt-BR" sz="2900" dirty="0" smtClean="0"/>
          </a:p>
          <a:p>
            <a:pPr lvl="1" algn="just"/>
            <a:r>
              <a:rPr lang="pt-BR" sz="2900" dirty="0" smtClean="0"/>
              <a:t>AMB </a:t>
            </a:r>
            <a:r>
              <a:rPr lang="pt-BR" sz="2900" dirty="0"/>
              <a:t>complexa.</a:t>
            </a:r>
          </a:p>
          <a:p>
            <a:pPr lvl="0" algn="just"/>
            <a:r>
              <a:rPr lang="pt-BR" dirty="0" smtClean="0"/>
              <a:t>Crise e impacto no DF</a:t>
            </a:r>
          </a:p>
          <a:p>
            <a:pPr lvl="0" algn="just"/>
            <a:r>
              <a:rPr lang="pt-BR" dirty="0" smtClean="0"/>
              <a:t>Conjuntura DF: </a:t>
            </a:r>
          </a:p>
          <a:p>
            <a:pPr lvl="1" algn="just"/>
            <a:r>
              <a:rPr lang="pt-BR" dirty="0" err="1"/>
              <a:t>Idecon</a:t>
            </a:r>
            <a:r>
              <a:rPr lang="pt-BR" dirty="0"/>
              <a:t>/DF Codeplan: Indicador de atividades</a:t>
            </a:r>
          </a:p>
          <a:p>
            <a:pPr lvl="1" algn="just"/>
            <a:r>
              <a:rPr lang="pt-BR" dirty="0" smtClean="0"/>
              <a:t>Inflação</a:t>
            </a:r>
          </a:p>
          <a:p>
            <a:pPr lvl="1" algn="just"/>
            <a:r>
              <a:rPr lang="pt-BR" dirty="0" smtClean="0"/>
              <a:t> </a:t>
            </a:r>
            <a:r>
              <a:rPr lang="pt-BR" dirty="0" err="1"/>
              <a:t>Ped</a:t>
            </a:r>
            <a:r>
              <a:rPr lang="pt-BR" dirty="0"/>
              <a:t>: Desemprego</a:t>
            </a:r>
          </a:p>
          <a:p>
            <a:pPr lvl="1" algn="just"/>
            <a:endParaRPr lang="pt-BR" dirty="0"/>
          </a:p>
          <a:p>
            <a:pPr lvl="0" algn="just"/>
            <a:r>
              <a:rPr lang="pt-BR" dirty="0" smtClean="0"/>
              <a:t>Mapeamento Economia do DF</a:t>
            </a:r>
          </a:p>
          <a:p>
            <a:pPr marL="457200" lvl="1" indent="0" algn="just">
              <a:buNone/>
            </a:pPr>
            <a:r>
              <a:rPr lang="pt-BR" dirty="0" smtClean="0"/>
              <a:t> </a:t>
            </a:r>
            <a:endParaRPr lang="pt-BR" dirty="0"/>
          </a:p>
        </p:txBody>
      </p:sp>
    </p:spTree>
    <p:extLst>
      <p:ext uri="{BB962C8B-B14F-4D97-AF65-F5344CB8AC3E}">
        <p14:creationId xmlns:p14="http://schemas.microsoft.com/office/powerpoint/2010/main" val="3330550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26274" y="6356811"/>
            <a:ext cx="6109063" cy="276999"/>
          </a:xfrm>
          <a:prstGeom prst="rect">
            <a:avLst/>
          </a:prstGeom>
        </p:spPr>
        <p:txBody>
          <a:bodyPr wrap="square">
            <a:spAutoFit/>
          </a:bodyPr>
          <a:lstStyle/>
          <a:p>
            <a:r>
              <a:rPr lang="pt-BR" sz="1200" dirty="0">
                <a:latin typeface="Calibri" panose="020F0502020204030204" pitchFamily="34" charset="0"/>
                <a:ea typeface="Calibri" panose="020F0502020204030204" pitchFamily="34" charset="0"/>
              </a:rPr>
              <a:t>Fontes: </a:t>
            </a:r>
            <a:r>
              <a:rPr lang="pt-BR" sz="1200" dirty="0" err="1">
                <a:latin typeface="Calibri" panose="020F0502020204030204" pitchFamily="34" charset="0"/>
                <a:ea typeface="Calibri" panose="020F0502020204030204" pitchFamily="34" charset="0"/>
              </a:rPr>
              <a:t>Codeplan</a:t>
            </a:r>
            <a:r>
              <a:rPr lang="pt-BR" sz="1200" dirty="0">
                <a:latin typeface="Calibri" panose="020F0502020204030204" pitchFamily="34" charset="0"/>
                <a:ea typeface="Calibri" panose="020F0502020204030204" pitchFamily="34" charset="0"/>
              </a:rPr>
              <a:t>. Elaboração: </a:t>
            </a:r>
            <a:r>
              <a:rPr lang="pt-BR" sz="1200" dirty="0" err="1">
                <a:latin typeface="Calibri" panose="020F0502020204030204" pitchFamily="34" charset="0"/>
                <a:ea typeface="Calibri" panose="020F0502020204030204" pitchFamily="34" charset="0"/>
              </a:rPr>
              <a:t>Gecon</a:t>
            </a:r>
            <a:r>
              <a:rPr lang="pt-BR" sz="1200" dirty="0">
                <a:latin typeface="Calibri" panose="020F0502020204030204" pitchFamily="34" charset="0"/>
                <a:ea typeface="Calibri" panose="020F0502020204030204" pitchFamily="34" charset="0"/>
              </a:rPr>
              <a:t>/</a:t>
            </a:r>
            <a:r>
              <a:rPr lang="pt-BR" sz="1200" dirty="0" err="1">
                <a:latin typeface="Calibri" panose="020F0502020204030204" pitchFamily="34" charset="0"/>
                <a:ea typeface="Calibri" panose="020F0502020204030204" pitchFamily="34" charset="0"/>
              </a:rPr>
              <a:t>Dieps</a:t>
            </a:r>
            <a:r>
              <a:rPr lang="pt-BR" sz="1200" dirty="0">
                <a:latin typeface="Calibri" panose="020F0502020204030204" pitchFamily="34" charset="0"/>
                <a:ea typeface="Calibri" panose="020F0502020204030204" pitchFamily="34" charset="0"/>
              </a:rPr>
              <a:t>/</a:t>
            </a:r>
            <a:r>
              <a:rPr lang="pt-BR" sz="1200" dirty="0" err="1">
                <a:latin typeface="Calibri" panose="020F0502020204030204" pitchFamily="34" charset="0"/>
                <a:ea typeface="Calibri" panose="020F0502020204030204" pitchFamily="34" charset="0"/>
              </a:rPr>
              <a:t>Codeplan</a:t>
            </a:r>
            <a:endParaRPr lang="pt-BR" sz="1200" dirty="0"/>
          </a:p>
        </p:txBody>
      </p:sp>
      <p:sp>
        <p:nvSpPr>
          <p:cNvPr id="6" name="Espaço Reservado para Número de Slide 5"/>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7" name="Imagem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74" y="1750424"/>
            <a:ext cx="8658316" cy="4097610"/>
          </a:xfrm>
          <a:prstGeom prst="rect">
            <a:avLst/>
          </a:prstGeom>
          <a:noFill/>
        </p:spPr>
      </p:pic>
      <p:sp>
        <p:nvSpPr>
          <p:cNvPr id="9" name="Retângulo 8"/>
          <p:cNvSpPr/>
          <p:nvPr/>
        </p:nvSpPr>
        <p:spPr>
          <a:xfrm>
            <a:off x="276678" y="574991"/>
            <a:ext cx="8719276" cy="923330"/>
          </a:xfrm>
          <a:prstGeom prst="rect">
            <a:avLst/>
          </a:prstGeom>
        </p:spPr>
        <p:txBody>
          <a:bodyPr wrap="square">
            <a:spAutoFit/>
          </a:bodyPr>
          <a:lstStyle/>
          <a:p>
            <a:pPr algn="just">
              <a:spcAft>
                <a:spcPts val="0"/>
              </a:spcAft>
            </a:pPr>
            <a:r>
              <a:rPr lang="pt-BR" dirty="0" smtClean="0">
                <a:latin typeface="Arial" panose="020B0604020202020204" pitchFamily="34" charset="0"/>
                <a:ea typeface="Calibri" panose="020F0502020204030204" pitchFamily="34" charset="0"/>
              </a:rPr>
              <a:t>Gráfico </a:t>
            </a:r>
            <a:r>
              <a:rPr lang="pt-BR" dirty="0">
                <a:latin typeface="Arial" panose="020B0604020202020204" pitchFamily="34" charset="0"/>
                <a:ea typeface="Calibri" panose="020F0502020204030204" pitchFamily="34" charset="0"/>
              </a:rPr>
              <a:t>- </a:t>
            </a:r>
            <a:r>
              <a:rPr lang="pt-BR" dirty="0" err="1">
                <a:latin typeface="Arial" panose="020B0604020202020204" pitchFamily="34" charset="0"/>
                <a:ea typeface="Calibri" panose="020F0502020204030204" pitchFamily="34" charset="0"/>
              </a:rPr>
              <a:t>Idecon</a:t>
            </a:r>
            <a:r>
              <a:rPr lang="pt-BR" dirty="0">
                <a:latin typeface="Arial" panose="020B0604020202020204" pitchFamily="34" charset="0"/>
                <a:ea typeface="Calibri" panose="020F0502020204030204" pitchFamily="34" charset="0"/>
              </a:rPr>
              <a:t>-DF – Setores de atividade -  1º Trimestre de 2015 a 4º Trimestre de </a:t>
            </a:r>
            <a:r>
              <a:rPr lang="pt-BR" dirty="0" smtClean="0">
                <a:latin typeface="Arial" panose="020B0604020202020204" pitchFamily="34" charset="0"/>
                <a:ea typeface="Calibri" panose="020F0502020204030204" pitchFamily="34" charset="0"/>
              </a:rPr>
              <a:t>2018.Taxa Trimestral </a:t>
            </a:r>
            <a:r>
              <a:rPr lang="pt-BR" dirty="0">
                <a:latin typeface="Arial" panose="020B0604020202020204" pitchFamily="34" charset="0"/>
                <a:ea typeface="Calibri" panose="020F0502020204030204" pitchFamily="34" charset="0"/>
              </a:rPr>
              <a:t>– Variação (%) no trimestre em relação ao mesmo trimestre do ano anterior</a:t>
            </a:r>
            <a:endParaRPr lang="pt-BR" dirty="0"/>
          </a:p>
        </p:txBody>
      </p:sp>
    </p:spTree>
    <p:extLst>
      <p:ext uri="{BB962C8B-B14F-4D97-AF65-F5344CB8AC3E}">
        <p14:creationId xmlns:p14="http://schemas.microsoft.com/office/powerpoint/2010/main" val="2273734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26274" y="6356811"/>
            <a:ext cx="6109063" cy="276999"/>
          </a:xfrm>
          <a:prstGeom prst="rect">
            <a:avLst/>
          </a:prstGeom>
        </p:spPr>
        <p:txBody>
          <a:bodyPr wrap="square">
            <a:spAutoFit/>
          </a:bodyPr>
          <a:lstStyle/>
          <a:p>
            <a:r>
              <a:rPr lang="pt-BR" sz="1200" dirty="0">
                <a:latin typeface="Calibri" panose="020F0502020204030204" pitchFamily="34" charset="0"/>
                <a:ea typeface="Calibri" panose="020F0502020204030204" pitchFamily="34" charset="0"/>
              </a:rPr>
              <a:t>Fontes: </a:t>
            </a:r>
            <a:r>
              <a:rPr lang="pt-BR" sz="1200" dirty="0" err="1">
                <a:latin typeface="Calibri" panose="020F0502020204030204" pitchFamily="34" charset="0"/>
                <a:ea typeface="Calibri" panose="020F0502020204030204" pitchFamily="34" charset="0"/>
              </a:rPr>
              <a:t>Codeplan</a:t>
            </a:r>
            <a:r>
              <a:rPr lang="pt-BR" sz="1200" dirty="0">
                <a:latin typeface="Calibri" panose="020F0502020204030204" pitchFamily="34" charset="0"/>
                <a:ea typeface="Calibri" panose="020F0502020204030204" pitchFamily="34" charset="0"/>
              </a:rPr>
              <a:t>. Elaboração: </a:t>
            </a:r>
            <a:r>
              <a:rPr lang="pt-BR" sz="1200" dirty="0" err="1">
                <a:latin typeface="Calibri" panose="020F0502020204030204" pitchFamily="34" charset="0"/>
                <a:ea typeface="Calibri" panose="020F0502020204030204" pitchFamily="34" charset="0"/>
              </a:rPr>
              <a:t>Gecon</a:t>
            </a:r>
            <a:r>
              <a:rPr lang="pt-BR" sz="1200" dirty="0">
                <a:latin typeface="Calibri" panose="020F0502020204030204" pitchFamily="34" charset="0"/>
                <a:ea typeface="Calibri" panose="020F0502020204030204" pitchFamily="34" charset="0"/>
              </a:rPr>
              <a:t>/</a:t>
            </a:r>
            <a:r>
              <a:rPr lang="pt-BR" sz="1200" dirty="0" err="1">
                <a:latin typeface="Calibri" panose="020F0502020204030204" pitchFamily="34" charset="0"/>
                <a:ea typeface="Calibri" panose="020F0502020204030204" pitchFamily="34" charset="0"/>
              </a:rPr>
              <a:t>Dieps</a:t>
            </a:r>
            <a:r>
              <a:rPr lang="pt-BR" sz="1200" dirty="0">
                <a:latin typeface="Calibri" panose="020F0502020204030204" pitchFamily="34" charset="0"/>
                <a:ea typeface="Calibri" panose="020F0502020204030204" pitchFamily="34" charset="0"/>
              </a:rPr>
              <a:t>/</a:t>
            </a:r>
            <a:r>
              <a:rPr lang="pt-BR" sz="1200" dirty="0" err="1">
                <a:latin typeface="Calibri" panose="020F0502020204030204" pitchFamily="34" charset="0"/>
                <a:ea typeface="Calibri" panose="020F0502020204030204" pitchFamily="34" charset="0"/>
              </a:rPr>
              <a:t>Codeplan</a:t>
            </a:r>
            <a:endParaRPr lang="pt-BR" sz="1200" dirty="0"/>
          </a:p>
        </p:txBody>
      </p:sp>
      <p:sp>
        <p:nvSpPr>
          <p:cNvPr id="17" name="Espaço Reservado para Número de Slide 16"/>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7" name="Imagem 6"/>
          <p:cNvPicPr/>
          <p:nvPr/>
        </p:nvPicPr>
        <p:blipFill>
          <a:blip r:embed="rId2">
            <a:extLst>
              <a:ext uri="{28A0092B-C50C-407E-A947-70E740481C1C}">
                <a14:useLocalDpi xmlns:a14="http://schemas.microsoft.com/office/drawing/2010/main" val="0"/>
              </a:ext>
            </a:extLst>
          </a:blip>
          <a:srcRect/>
          <a:stretch>
            <a:fillRect/>
          </a:stretch>
        </p:blipFill>
        <p:spPr bwMode="auto">
          <a:xfrm>
            <a:off x="548639" y="1671622"/>
            <a:ext cx="7903029" cy="4597223"/>
          </a:xfrm>
          <a:prstGeom prst="rect">
            <a:avLst/>
          </a:prstGeom>
          <a:noFill/>
        </p:spPr>
      </p:pic>
      <p:sp>
        <p:nvSpPr>
          <p:cNvPr id="2" name="Retângulo 1"/>
          <p:cNvSpPr/>
          <p:nvPr/>
        </p:nvSpPr>
        <p:spPr>
          <a:xfrm>
            <a:off x="126274" y="967207"/>
            <a:ext cx="8560526" cy="646331"/>
          </a:xfrm>
          <a:prstGeom prst="rect">
            <a:avLst/>
          </a:prstGeom>
        </p:spPr>
        <p:txBody>
          <a:bodyPr wrap="square">
            <a:spAutoFit/>
          </a:bodyPr>
          <a:lstStyle/>
          <a:p>
            <a:r>
              <a:rPr lang="pt-BR" dirty="0">
                <a:latin typeface="Arial" panose="020B0604020202020204" pitchFamily="34" charset="0"/>
                <a:ea typeface="Calibri" panose="020F0502020204030204" pitchFamily="34" charset="0"/>
              </a:rPr>
              <a:t>Gráfico </a:t>
            </a:r>
            <a:r>
              <a:rPr lang="pt-BR" dirty="0" smtClean="0">
                <a:latin typeface="Arial" panose="020B0604020202020204" pitchFamily="34" charset="0"/>
                <a:ea typeface="Calibri" panose="020F0502020204030204" pitchFamily="34" charset="0"/>
              </a:rPr>
              <a:t> </a:t>
            </a:r>
            <a:r>
              <a:rPr lang="pt-BR" dirty="0">
                <a:latin typeface="Arial" panose="020B0604020202020204" pitchFamily="34" charset="0"/>
                <a:ea typeface="Calibri" panose="020F0502020204030204" pitchFamily="34" charset="0"/>
              </a:rPr>
              <a:t>- Variação Trimestral (%)- IDECON-DF – Distrito Federal – Trimestre em relação ao mesmo trimestre no anterior – 1º Trimestre de 2019</a:t>
            </a:r>
            <a:endParaRPr lang="pt-BR" dirty="0"/>
          </a:p>
        </p:txBody>
      </p:sp>
      <p:sp>
        <p:nvSpPr>
          <p:cNvPr id="8" name="Título 1"/>
          <p:cNvSpPr txBox="1">
            <a:spLocks/>
          </p:cNvSpPr>
          <p:nvPr/>
        </p:nvSpPr>
        <p:spPr>
          <a:xfrm>
            <a:off x="257553" y="456826"/>
            <a:ext cx="8730343" cy="452297"/>
          </a:xfrm>
          <a:prstGeom prst="rect">
            <a:avLst/>
          </a:prstGeom>
        </p:spPr>
        <p:txBody>
          <a:bodyP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75" b="1" dirty="0" smtClean="0">
                <a:solidFill>
                  <a:srgbClr val="0070C0"/>
                </a:solidFill>
                <a:latin typeface="Calibri" panose="020F0502020204030204" pitchFamily="34" charset="0"/>
              </a:rPr>
              <a:t/>
            </a:r>
            <a:br>
              <a:rPr lang="pt-BR" sz="2475" b="1" dirty="0" smtClean="0">
                <a:solidFill>
                  <a:srgbClr val="0070C0"/>
                </a:solidFill>
                <a:latin typeface="Calibri" panose="020F0502020204030204" pitchFamily="34" charset="0"/>
              </a:rPr>
            </a:br>
            <a:r>
              <a:rPr lang="pt-BR" sz="2475" b="1" dirty="0" smtClean="0">
                <a:solidFill>
                  <a:schemeClr val="tx1">
                    <a:lumMod val="65000"/>
                    <a:lumOff val="35000"/>
                  </a:schemeClr>
                </a:solidFill>
                <a:latin typeface="Calibri" panose="020F0502020204030204" pitchFamily="34" charset="0"/>
              </a:rPr>
              <a:t>E</a:t>
            </a:r>
            <a:r>
              <a:rPr lang="pt-BR" sz="2800" dirty="0" smtClean="0">
                <a:solidFill>
                  <a:schemeClr val="tx1">
                    <a:lumMod val="65000"/>
                    <a:lumOff val="35000"/>
                  </a:schemeClr>
                </a:solidFill>
                <a:latin typeface="Calibri" panose="020F0502020204030204" pitchFamily="34" charset="0"/>
              </a:rPr>
              <a:t>conomia do Distrito Federal</a:t>
            </a:r>
            <a:endParaRPr lang="pt-BR" sz="2500" dirty="0">
              <a:solidFill>
                <a:schemeClr val="tx1">
                  <a:lumMod val="65000"/>
                  <a:lumOff val="35000"/>
                </a:schemeClr>
              </a:solidFill>
            </a:endParaRPr>
          </a:p>
        </p:txBody>
      </p:sp>
    </p:spTree>
    <p:extLst>
      <p:ext uri="{BB962C8B-B14F-4D97-AF65-F5344CB8AC3E}">
        <p14:creationId xmlns:p14="http://schemas.microsoft.com/office/powerpoint/2010/main" val="238131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395536" y="4509120"/>
            <a:ext cx="8352928" cy="1313402"/>
          </a:xfrm>
          <a:prstGeom prst="rect">
            <a:avLst/>
          </a:prstGeom>
          <a:solidFill>
            <a:schemeClr val="tx2">
              <a:lumMod val="20000"/>
              <a:lumOff val="80000"/>
            </a:schemeClr>
          </a:solidFill>
        </p:spPr>
        <p:txBody>
          <a:bodyPr wrap="square" anchor="ctr" anchorCtr="0">
            <a:noAutofit/>
          </a:bodyPr>
          <a:lstStyle/>
          <a:p>
            <a:pPr algn="ctr">
              <a:lnSpc>
                <a:spcPts val="4000"/>
              </a:lnSpc>
              <a:spcBef>
                <a:spcPct val="0"/>
              </a:spcBef>
              <a:spcAft>
                <a:spcPts val="0"/>
              </a:spcAft>
            </a:pPr>
            <a:r>
              <a:rPr lang="pt-BR" sz="2800" b="1" dirty="0" smtClean="0">
                <a:latin typeface="Arial" panose="020B0604020202020204" pitchFamily="34" charset="0"/>
                <a:ea typeface="+mj-ea"/>
                <a:cs typeface="Arial" panose="020B0604020202020204" pitchFamily="34" charset="0"/>
              </a:rPr>
              <a:t>Comércio Varejista</a:t>
            </a:r>
            <a:endParaRPr lang="pt-BR" sz="28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918900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0728"/>
            <a:ext cx="5652120" cy="3888432"/>
          </a:xfrm>
          <a:prstGeom prst="rect">
            <a:avLst/>
          </a:prstGeom>
        </p:spPr>
      </p:pic>
      <p:graphicFrame>
        <p:nvGraphicFramePr>
          <p:cNvPr id="3" name="Tabela 2"/>
          <p:cNvGraphicFramePr>
            <a:graphicFrameLocks noGrp="1"/>
          </p:cNvGraphicFramePr>
          <p:nvPr>
            <p:extLst/>
          </p:nvPr>
        </p:nvGraphicFramePr>
        <p:xfrm>
          <a:off x="72008" y="4941168"/>
          <a:ext cx="5580113" cy="1872210"/>
        </p:xfrm>
        <a:graphic>
          <a:graphicData uri="http://schemas.openxmlformats.org/drawingml/2006/table">
            <a:tbl>
              <a:tblPr/>
              <a:tblGrid>
                <a:gridCol w="3269290">
                  <a:extLst>
                    <a:ext uri="{9D8B030D-6E8A-4147-A177-3AD203B41FA5}">
                      <a16:colId xmlns:a16="http://schemas.microsoft.com/office/drawing/2014/main" val="3063699046"/>
                    </a:ext>
                  </a:extLst>
                </a:gridCol>
                <a:gridCol w="761521">
                  <a:extLst>
                    <a:ext uri="{9D8B030D-6E8A-4147-A177-3AD203B41FA5}">
                      <a16:colId xmlns:a16="http://schemas.microsoft.com/office/drawing/2014/main" val="1192788581"/>
                    </a:ext>
                  </a:extLst>
                </a:gridCol>
                <a:gridCol w="774651">
                  <a:extLst>
                    <a:ext uri="{9D8B030D-6E8A-4147-A177-3AD203B41FA5}">
                      <a16:colId xmlns:a16="http://schemas.microsoft.com/office/drawing/2014/main" val="3129180629"/>
                    </a:ext>
                  </a:extLst>
                </a:gridCol>
                <a:gridCol w="774651">
                  <a:extLst>
                    <a:ext uri="{9D8B030D-6E8A-4147-A177-3AD203B41FA5}">
                      <a16:colId xmlns:a16="http://schemas.microsoft.com/office/drawing/2014/main" val="917700430"/>
                    </a:ext>
                  </a:extLst>
                </a:gridCol>
              </a:tblGrid>
              <a:tr h="374442">
                <a:tc>
                  <a:txBody>
                    <a:bodyPr/>
                    <a:lstStyle/>
                    <a:p>
                      <a:pPr algn="l" fontAlgn="b"/>
                      <a:r>
                        <a:rPr lang="pt-BR" sz="1600" b="1" i="0" u="none" strike="noStrike" dirty="0" smtClean="0">
                          <a:solidFill>
                            <a:srgbClr val="FFFFFF"/>
                          </a:solidFill>
                          <a:effectLst/>
                          <a:latin typeface="Calibri" panose="020F0502020204030204" pitchFamily="34" charset="0"/>
                        </a:rPr>
                        <a:t> Variação</a:t>
                      </a:r>
                      <a:endParaRPr lang="pt-BR" sz="1600" b="1" i="0" u="none" strike="noStrike" dirty="0">
                        <a:solidFill>
                          <a:srgbClr val="FFFFFF"/>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pt-BR" sz="1600" b="1" i="0" u="none" strike="noStrike">
                          <a:solidFill>
                            <a:srgbClr val="FFFFFF"/>
                          </a:solidFill>
                          <a:effectLst/>
                          <a:latin typeface="Calibri" panose="020F0502020204030204" pitchFamily="34" charset="0"/>
                        </a:rPr>
                        <a:t>Março</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pt-BR" sz="1600" b="1" i="0" u="none" strike="noStrike" dirty="0">
                          <a:solidFill>
                            <a:srgbClr val="FFFFFF"/>
                          </a:solidFill>
                          <a:effectLst/>
                          <a:latin typeface="Calibri" panose="020F0502020204030204" pitchFamily="34" charset="0"/>
                        </a:rPr>
                        <a:t>Abril</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pt-BR" sz="1600" b="1" i="0" u="none" strike="noStrike">
                          <a:solidFill>
                            <a:srgbClr val="FFFFFF"/>
                          </a:solidFill>
                          <a:effectLst/>
                          <a:latin typeface="Calibri" panose="020F0502020204030204" pitchFamily="34" charset="0"/>
                        </a:rPr>
                        <a:t>Maio</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336699"/>
                    </a:solidFill>
                  </a:tcPr>
                </a:tc>
                <a:extLst>
                  <a:ext uri="{0D108BD9-81ED-4DB2-BD59-A6C34878D82A}">
                    <a16:rowId xmlns:a16="http://schemas.microsoft.com/office/drawing/2014/main" val="3355318105"/>
                  </a:ext>
                </a:extLst>
              </a:tr>
              <a:tr h="374442">
                <a:tc>
                  <a:txBody>
                    <a:bodyPr/>
                    <a:lstStyle/>
                    <a:p>
                      <a:pPr algn="l" fontAlgn="b"/>
                      <a:r>
                        <a:rPr lang="pt-BR" sz="1600" b="1" i="0" u="none" strike="noStrike" dirty="0" smtClean="0">
                          <a:solidFill>
                            <a:srgbClr val="000000"/>
                          </a:solidFill>
                          <a:effectLst/>
                          <a:latin typeface="Calibri" panose="020F0502020204030204" pitchFamily="34" charset="0"/>
                        </a:rPr>
                        <a:t> Mês </a:t>
                      </a:r>
                      <a:r>
                        <a:rPr lang="pt-BR" sz="1600" b="1" i="0" u="none" strike="noStrike" dirty="0">
                          <a:solidFill>
                            <a:srgbClr val="000000"/>
                          </a:solidFill>
                          <a:effectLst/>
                          <a:latin typeface="Calibri" panose="020F0502020204030204" pitchFamily="34" charset="0"/>
                        </a:rPr>
                        <a:t>/ mês anterior (ajuste sazonal)</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pt-BR" sz="1600" b="0" i="0" u="none" strike="noStrike" dirty="0">
                          <a:solidFill>
                            <a:srgbClr val="000000"/>
                          </a:solidFill>
                          <a:effectLst/>
                          <a:latin typeface="Calibri" panose="020F0502020204030204" pitchFamily="34" charset="0"/>
                        </a:rPr>
                        <a:t>0,9</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pt-BR" sz="1600" b="0" i="0" u="none" strike="noStrike" dirty="0">
                          <a:solidFill>
                            <a:srgbClr val="FF0000"/>
                          </a:solidFill>
                          <a:effectLst/>
                          <a:latin typeface="Calibri" panose="020F0502020204030204" pitchFamily="34" charset="0"/>
                        </a:rPr>
                        <a:t>-</a:t>
                      </a:r>
                      <a:r>
                        <a:rPr lang="pt-BR" sz="1600" b="0" i="0" u="none" strike="noStrike" dirty="0" smtClean="0">
                          <a:solidFill>
                            <a:srgbClr val="FF0000"/>
                          </a:solidFill>
                          <a:effectLst/>
                          <a:latin typeface="Calibri" panose="020F0502020204030204" pitchFamily="34" charset="0"/>
                        </a:rPr>
                        <a:t>1,0</a:t>
                      </a:r>
                      <a:endParaRPr lang="pt-BR" sz="1600" b="0" i="0" u="none" strike="noStrike" dirty="0">
                        <a:solidFill>
                          <a:srgbClr val="FF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pt-BR" sz="1600" b="1" i="0" u="none" strike="noStrike" dirty="0">
                          <a:solidFill>
                            <a:srgbClr val="FFFFFF"/>
                          </a:solidFill>
                          <a:effectLst/>
                          <a:latin typeface="Calibri" panose="020F0502020204030204" pitchFamily="34" charset="0"/>
                        </a:rPr>
                        <a:t>1,6</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336699"/>
                    </a:solidFill>
                  </a:tcPr>
                </a:tc>
                <a:extLst>
                  <a:ext uri="{0D108BD9-81ED-4DB2-BD59-A6C34878D82A}">
                    <a16:rowId xmlns:a16="http://schemas.microsoft.com/office/drawing/2014/main" val="486089508"/>
                  </a:ext>
                </a:extLst>
              </a:tr>
              <a:tr h="374442">
                <a:tc>
                  <a:txBody>
                    <a:bodyPr/>
                    <a:lstStyle/>
                    <a:p>
                      <a:pPr algn="l" fontAlgn="b"/>
                      <a:r>
                        <a:rPr lang="pt-BR" sz="1600" b="1" i="0" u="none" strike="noStrike" dirty="0" smtClean="0">
                          <a:solidFill>
                            <a:srgbClr val="000000"/>
                          </a:solidFill>
                          <a:effectLst/>
                          <a:latin typeface="Calibri" panose="020F0502020204030204" pitchFamily="34" charset="0"/>
                        </a:rPr>
                        <a:t> Mês </a:t>
                      </a:r>
                      <a:r>
                        <a:rPr lang="pt-BR" sz="1600" b="1" i="0" u="none" strike="noStrike" dirty="0">
                          <a:solidFill>
                            <a:srgbClr val="000000"/>
                          </a:solidFill>
                          <a:effectLst/>
                          <a:latin typeface="Calibri" panose="020F0502020204030204" pitchFamily="34" charset="0"/>
                        </a:rPr>
                        <a:t>sobre igual mês do ano anterior</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b"/>
                      <a:r>
                        <a:rPr lang="pt-BR" sz="1600" b="0" i="0" u="none" strike="noStrike" dirty="0">
                          <a:solidFill>
                            <a:srgbClr val="FF0000"/>
                          </a:solidFill>
                          <a:effectLst/>
                          <a:latin typeface="Calibri" panose="020F0502020204030204" pitchFamily="34" charset="0"/>
                        </a:rPr>
                        <a:t>-5,1</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b"/>
                      <a:r>
                        <a:rPr lang="pt-BR" sz="1600" b="0" i="0" u="none" strike="noStrike">
                          <a:solidFill>
                            <a:srgbClr val="000000"/>
                          </a:solidFill>
                          <a:effectLst/>
                          <a:latin typeface="Calibri" panose="020F0502020204030204" pitchFamily="34" charset="0"/>
                        </a:rPr>
                        <a:t>2,1</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b"/>
                      <a:r>
                        <a:rPr lang="pt-BR" sz="1600" b="1" i="0" u="none" strike="noStrike" dirty="0" smtClean="0">
                          <a:solidFill>
                            <a:srgbClr val="FFFFFF"/>
                          </a:solidFill>
                          <a:effectLst/>
                          <a:latin typeface="Calibri" panose="020F0502020204030204" pitchFamily="34" charset="0"/>
                        </a:rPr>
                        <a:t>7,0</a:t>
                      </a:r>
                      <a:endParaRPr lang="pt-BR" sz="1600" b="1" i="0" u="none" strike="noStrike" dirty="0">
                        <a:solidFill>
                          <a:srgbClr val="FFFFFF"/>
                        </a:solidFill>
                        <a:effectLst/>
                        <a:latin typeface="Calibri" panose="020F0502020204030204" pitchFamily="34" charset="0"/>
                      </a:endParaRP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336699"/>
                    </a:solidFill>
                  </a:tcPr>
                </a:tc>
                <a:extLst>
                  <a:ext uri="{0D108BD9-81ED-4DB2-BD59-A6C34878D82A}">
                    <a16:rowId xmlns:a16="http://schemas.microsoft.com/office/drawing/2014/main" val="1893274338"/>
                  </a:ext>
                </a:extLst>
              </a:tr>
              <a:tr h="374442">
                <a:tc>
                  <a:txBody>
                    <a:bodyPr/>
                    <a:lstStyle/>
                    <a:p>
                      <a:pPr algn="l" fontAlgn="b"/>
                      <a:r>
                        <a:rPr lang="pt-BR" sz="1600" b="1" i="0" u="none" strike="noStrike" dirty="0" smtClean="0">
                          <a:solidFill>
                            <a:srgbClr val="000000"/>
                          </a:solidFill>
                          <a:effectLst/>
                          <a:latin typeface="Calibri" panose="020F0502020204030204" pitchFamily="34" charset="0"/>
                        </a:rPr>
                        <a:t> Acumulada </a:t>
                      </a:r>
                      <a:r>
                        <a:rPr lang="pt-BR" sz="1600" b="1" i="0" u="none" strike="noStrike" dirty="0">
                          <a:solidFill>
                            <a:srgbClr val="000000"/>
                          </a:solidFill>
                          <a:effectLst/>
                          <a:latin typeface="Calibri" panose="020F0502020204030204" pitchFamily="34" charset="0"/>
                        </a:rPr>
                        <a:t>no ano</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pt-BR" sz="1600" b="0" i="0" u="none" strike="noStrike">
                          <a:solidFill>
                            <a:srgbClr val="000000"/>
                          </a:solidFill>
                          <a:effectLst/>
                          <a:latin typeface="Calibri" panose="020F0502020204030204" pitchFamily="34" charset="0"/>
                        </a:rPr>
                        <a:t>0,7</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pt-BR" sz="1600" b="0" i="0" u="none" strike="noStrike">
                          <a:solidFill>
                            <a:srgbClr val="000000"/>
                          </a:solidFill>
                          <a:effectLst/>
                          <a:latin typeface="Calibri" panose="020F0502020204030204" pitchFamily="34" charset="0"/>
                        </a:rPr>
                        <a:t>1,1</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pt-BR" sz="1600" b="1" i="0" u="none" strike="noStrike" dirty="0">
                          <a:solidFill>
                            <a:srgbClr val="FFFFFF"/>
                          </a:solidFill>
                          <a:effectLst/>
                          <a:latin typeface="Calibri" panose="020F0502020204030204" pitchFamily="34" charset="0"/>
                        </a:rPr>
                        <a:t>2,3</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336699"/>
                    </a:solidFill>
                  </a:tcPr>
                </a:tc>
                <a:extLst>
                  <a:ext uri="{0D108BD9-81ED-4DB2-BD59-A6C34878D82A}">
                    <a16:rowId xmlns:a16="http://schemas.microsoft.com/office/drawing/2014/main" val="1933432322"/>
                  </a:ext>
                </a:extLst>
              </a:tr>
              <a:tr h="374442">
                <a:tc>
                  <a:txBody>
                    <a:bodyPr/>
                    <a:lstStyle/>
                    <a:p>
                      <a:pPr algn="l" fontAlgn="b"/>
                      <a:r>
                        <a:rPr lang="pt-BR" sz="1600" b="1" i="0" u="none" strike="noStrike" dirty="0" smtClean="0">
                          <a:solidFill>
                            <a:srgbClr val="000000"/>
                          </a:solidFill>
                          <a:effectLst/>
                          <a:latin typeface="Calibri" panose="020F0502020204030204" pitchFamily="34" charset="0"/>
                        </a:rPr>
                        <a:t> Acumulada </a:t>
                      </a:r>
                      <a:r>
                        <a:rPr lang="pt-BR" sz="1600" b="1" i="0" u="none" strike="noStrike" dirty="0">
                          <a:solidFill>
                            <a:srgbClr val="000000"/>
                          </a:solidFill>
                          <a:effectLst/>
                          <a:latin typeface="Calibri" panose="020F0502020204030204" pitchFamily="34" charset="0"/>
                        </a:rPr>
                        <a:t>de 12 meses</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b"/>
                      <a:r>
                        <a:rPr lang="pt-BR" sz="1600" b="0" i="0" u="none" strike="noStrike" dirty="0">
                          <a:solidFill>
                            <a:srgbClr val="FF0000"/>
                          </a:solidFill>
                          <a:effectLst/>
                          <a:latin typeface="Calibri" panose="020F0502020204030204" pitchFamily="34" charset="0"/>
                        </a:rPr>
                        <a:t>-2,8</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b"/>
                      <a:r>
                        <a:rPr lang="pt-BR" sz="1600" b="0" i="0" u="none" strike="noStrike" dirty="0">
                          <a:solidFill>
                            <a:srgbClr val="FF0000"/>
                          </a:solidFill>
                          <a:effectLst/>
                          <a:latin typeface="Calibri" panose="020F0502020204030204" pitchFamily="34" charset="0"/>
                        </a:rPr>
                        <a:t>-2,6</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ctr" fontAlgn="b"/>
                      <a:r>
                        <a:rPr lang="pt-BR" sz="1600" b="1" i="0" u="none" strike="noStrike" dirty="0">
                          <a:solidFill>
                            <a:srgbClr val="FF0000"/>
                          </a:solidFill>
                          <a:effectLst/>
                          <a:latin typeface="Calibri" panose="020F0502020204030204" pitchFamily="34" charset="0"/>
                        </a:rPr>
                        <a:t>-1,3</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336699"/>
                    </a:solidFill>
                  </a:tcPr>
                </a:tc>
                <a:extLst>
                  <a:ext uri="{0D108BD9-81ED-4DB2-BD59-A6C34878D82A}">
                    <a16:rowId xmlns:a16="http://schemas.microsoft.com/office/drawing/2014/main" val="1561950389"/>
                  </a:ext>
                </a:extLst>
              </a:tr>
            </a:tbl>
          </a:graphicData>
        </a:graphic>
      </p:graphicFrame>
      <p:sp>
        <p:nvSpPr>
          <p:cNvPr id="4" name="Título 3"/>
          <p:cNvSpPr>
            <a:spLocks noGrp="1"/>
          </p:cNvSpPr>
          <p:nvPr>
            <p:ph type="ctrTitle"/>
          </p:nvPr>
        </p:nvSpPr>
        <p:spPr>
          <a:xfrm>
            <a:off x="0" y="260648"/>
            <a:ext cx="5944910" cy="792088"/>
          </a:xfrm>
        </p:spPr>
        <p:txBody>
          <a:bodyPr>
            <a:normAutofit/>
          </a:bodyPr>
          <a:lstStyle/>
          <a:p>
            <a:pPr algn="l"/>
            <a:r>
              <a:rPr lang="en-US" sz="2400" b="1" spc="-200" dirty="0" smtClean="0">
                <a:solidFill>
                  <a:srgbClr val="4F81BD"/>
                </a:solidFill>
                <a:latin typeface="Arial Black" panose="020B0A04020102020204" pitchFamily="34" charset="0"/>
                <a:ea typeface="Malgun Gothic" panose="020B0503020000020004" pitchFamily="34" charset="-127"/>
              </a:rPr>
              <a:t>Comércio </a:t>
            </a:r>
            <a:r>
              <a:rPr lang="en-US" sz="2400" b="1" spc="-200" dirty="0" err="1" smtClean="0">
                <a:solidFill>
                  <a:srgbClr val="4F81BD"/>
                </a:solidFill>
                <a:latin typeface="Arial Black" panose="020B0A04020102020204" pitchFamily="34" charset="0"/>
                <a:ea typeface="Malgun Gothic" panose="020B0503020000020004" pitchFamily="34" charset="-127"/>
              </a:rPr>
              <a:t>varejista</a:t>
            </a:r>
            <a:endParaRPr lang="pt-BR" sz="2400" dirty="0">
              <a:latin typeface="Arial Black" panose="020B0A04020102020204" pitchFamily="34" charset="0"/>
              <a:ea typeface="Malgun Gothic" panose="020B0503020000020004" pitchFamily="34" charset="-127"/>
            </a:endParaRPr>
          </a:p>
        </p:txBody>
      </p:sp>
      <p:sp>
        <p:nvSpPr>
          <p:cNvPr id="6" name="CaixaDeTexto 5"/>
          <p:cNvSpPr txBox="1"/>
          <p:nvPr/>
        </p:nvSpPr>
        <p:spPr>
          <a:xfrm>
            <a:off x="5724128" y="980728"/>
            <a:ext cx="3240360" cy="4247317"/>
          </a:xfrm>
          <a:prstGeom prst="rect">
            <a:avLst/>
          </a:prstGeom>
          <a:noFill/>
        </p:spPr>
        <p:txBody>
          <a:bodyPr wrap="square" rtlCol="0">
            <a:spAutoFit/>
          </a:bodyPr>
          <a:lstStyle/>
          <a:p>
            <a:r>
              <a:rPr lang="pt-BR" b="1" dirty="0" smtClean="0">
                <a:solidFill>
                  <a:schemeClr val="tx2"/>
                </a:solidFill>
              </a:rPr>
              <a:t>Resultados:</a:t>
            </a:r>
          </a:p>
          <a:p>
            <a:endParaRPr lang="pt-BR" dirty="0">
              <a:solidFill>
                <a:schemeClr val="tx2"/>
              </a:solidFill>
            </a:endParaRPr>
          </a:p>
          <a:p>
            <a:pPr marL="285750" indent="-285750">
              <a:buFont typeface="Wingdings" panose="05000000000000000000" pitchFamily="2" charset="2"/>
              <a:buChar char="§"/>
            </a:pPr>
            <a:r>
              <a:rPr lang="pt-BR" dirty="0" smtClean="0">
                <a:solidFill>
                  <a:schemeClr val="tx2"/>
                </a:solidFill>
              </a:rPr>
              <a:t>Avanço mais forte em maio (</a:t>
            </a:r>
            <a:r>
              <a:rPr lang="pt-BR" dirty="0" err="1" smtClean="0">
                <a:solidFill>
                  <a:schemeClr val="tx2"/>
                </a:solidFill>
              </a:rPr>
              <a:t>MoM</a:t>
            </a:r>
            <a:r>
              <a:rPr lang="pt-BR" dirty="0" smtClean="0">
                <a:solidFill>
                  <a:schemeClr val="tx2"/>
                </a:solidFill>
              </a:rPr>
              <a:t>);</a:t>
            </a:r>
          </a:p>
          <a:p>
            <a:endParaRPr lang="pt-BR" dirty="0" smtClean="0">
              <a:solidFill>
                <a:schemeClr val="tx2"/>
              </a:solidFill>
            </a:endParaRPr>
          </a:p>
          <a:p>
            <a:pPr marL="285750" indent="-285750">
              <a:buFont typeface="Wingdings" panose="05000000000000000000" pitchFamily="2" charset="2"/>
              <a:buChar char="§"/>
            </a:pPr>
            <a:r>
              <a:rPr lang="pt-BR" dirty="0" smtClean="0">
                <a:solidFill>
                  <a:schemeClr val="tx2"/>
                </a:solidFill>
              </a:rPr>
              <a:t>Acumulado no ano para o mês de maio é o melhor desde 2014;</a:t>
            </a:r>
            <a:endParaRPr lang="pt-BR" dirty="0"/>
          </a:p>
          <a:p>
            <a:pPr marL="285750" indent="-285750">
              <a:buFont typeface="Wingdings" panose="05000000000000000000" pitchFamily="2" charset="2"/>
              <a:buChar char="§"/>
            </a:pPr>
            <a:endParaRPr lang="pt-BR" dirty="0" smtClean="0"/>
          </a:p>
          <a:p>
            <a:pPr marL="285750" indent="-285750">
              <a:buFont typeface="Wingdings" panose="05000000000000000000" pitchFamily="2" charset="2"/>
              <a:buChar char="§"/>
            </a:pPr>
            <a:r>
              <a:rPr lang="pt-BR" dirty="0" smtClean="0">
                <a:solidFill>
                  <a:schemeClr val="tx2"/>
                </a:solidFill>
              </a:rPr>
              <a:t>Mês (</a:t>
            </a:r>
            <a:r>
              <a:rPr lang="pt-BR" dirty="0" err="1" smtClean="0">
                <a:solidFill>
                  <a:schemeClr val="tx2"/>
                </a:solidFill>
              </a:rPr>
              <a:t>YoY</a:t>
            </a:r>
            <a:r>
              <a:rPr lang="pt-BR" dirty="0" smtClean="0">
                <a:solidFill>
                  <a:schemeClr val="tx2"/>
                </a:solidFill>
              </a:rPr>
              <a:t>) e acumulado em 12 meses sofrem efeito positivo da greve dos caminhoneiros;</a:t>
            </a:r>
          </a:p>
          <a:p>
            <a:pPr marL="285750" indent="-285750">
              <a:buFont typeface="Wingdings" panose="05000000000000000000" pitchFamily="2" charset="2"/>
              <a:buChar char="§"/>
            </a:pPr>
            <a:endParaRPr lang="pt-BR" dirty="0">
              <a:solidFill>
                <a:schemeClr val="tx2"/>
              </a:solidFill>
            </a:endParaRPr>
          </a:p>
          <a:p>
            <a:pPr marL="285750" indent="-285750">
              <a:buFont typeface="Wingdings" panose="05000000000000000000" pitchFamily="2" charset="2"/>
              <a:buChar char="§"/>
            </a:pPr>
            <a:endParaRPr lang="pt-BR" dirty="0">
              <a:solidFill>
                <a:schemeClr val="tx2"/>
              </a:solidFill>
            </a:endParaRPr>
          </a:p>
        </p:txBody>
      </p:sp>
    </p:spTree>
    <p:extLst>
      <p:ext uri="{BB962C8B-B14F-4D97-AF65-F5344CB8AC3E}">
        <p14:creationId xmlns:p14="http://schemas.microsoft.com/office/powerpoint/2010/main" val="4272161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76672"/>
            <a:ext cx="9143999" cy="6381328"/>
          </a:xfrm>
        </p:spPr>
      </p:pic>
    </p:spTree>
    <p:extLst>
      <p:ext uri="{BB962C8B-B14F-4D97-AF65-F5344CB8AC3E}">
        <p14:creationId xmlns:p14="http://schemas.microsoft.com/office/powerpoint/2010/main" val="1399623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6672"/>
            <a:ext cx="9144000" cy="6381328"/>
          </a:xfrm>
          <a:prstGeom prst="rect">
            <a:avLst/>
          </a:prstGeom>
        </p:spPr>
      </p:pic>
    </p:spTree>
    <p:extLst>
      <p:ext uri="{BB962C8B-B14F-4D97-AF65-F5344CB8AC3E}">
        <p14:creationId xmlns:p14="http://schemas.microsoft.com/office/powerpoint/2010/main" val="2998355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271"/>
            <a:ext cx="9144000" cy="6381327"/>
          </a:xfrm>
          <a:prstGeom prst="rect">
            <a:avLst/>
          </a:prstGeom>
        </p:spPr>
      </p:pic>
      <p:sp>
        <p:nvSpPr>
          <p:cNvPr id="4" name="CaixaDeTexto 3"/>
          <p:cNvSpPr txBox="1"/>
          <p:nvPr/>
        </p:nvSpPr>
        <p:spPr>
          <a:xfrm>
            <a:off x="5220072" y="5373216"/>
            <a:ext cx="3744416" cy="646331"/>
          </a:xfrm>
          <a:prstGeom prst="rect">
            <a:avLst/>
          </a:prstGeom>
          <a:noFill/>
        </p:spPr>
        <p:txBody>
          <a:bodyPr wrap="square" rtlCol="0">
            <a:spAutoFit/>
          </a:bodyPr>
          <a:lstStyle/>
          <a:p>
            <a:r>
              <a:rPr lang="pt-BR" dirty="0" smtClean="0">
                <a:solidFill>
                  <a:schemeClr val="tx2"/>
                </a:solidFill>
              </a:rPr>
              <a:t>Dinâmica parecida e avanço recente: </a:t>
            </a:r>
          </a:p>
          <a:p>
            <a:r>
              <a:rPr lang="pt-BR" dirty="0">
                <a:solidFill>
                  <a:schemeClr val="tx2"/>
                </a:solidFill>
              </a:rPr>
              <a:t>a</a:t>
            </a:r>
            <a:r>
              <a:rPr lang="pt-BR" dirty="0" smtClean="0">
                <a:solidFill>
                  <a:schemeClr val="tx2"/>
                </a:solidFill>
              </a:rPr>
              <a:t>lguma razão?</a:t>
            </a:r>
            <a:endParaRPr lang="pt-BR" dirty="0">
              <a:solidFill>
                <a:schemeClr val="tx2"/>
              </a:solidFill>
            </a:endParaRPr>
          </a:p>
        </p:txBody>
      </p:sp>
      <p:sp>
        <p:nvSpPr>
          <p:cNvPr id="3" name="Retângulo 2"/>
          <p:cNvSpPr/>
          <p:nvPr/>
        </p:nvSpPr>
        <p:spPr>
          <a:xfrm>
            <a:off x="2627784" y="2780928"/>
            <a:ext cx="2088232" cy="177788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2627784" y="4658923"/>
            <a:ext cx="2088232" cy="18002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reto 9"/>
          <p:cNvCxnSpPr/>
          <p:nvPr/>
        </p:nvCxnSpPr>
        <p:spPr>
          <a:xfrm>
            <a:off x="5292080" y="5301208"/>
            <a:ext cx="576064"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4788024" y="2780928"/>
            <a:ext cx="2124236" cy="177788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98164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76672"/>
            <a:ext cx="9144000" cy="6381328"/>
          </a:xfrm>
        </p:spPr>
      </p:pic>
      <p:sp>
        <p:nvSpPr>
          <p:cNvPr id="2" name="Retângulo 1"/>
          <p:cNvSpPr/>
          <p:nvPr/>
        </p:nvSpPr>
        <p:spPr>
          <a:xfrm>
            <a:off x="7884368" y="980728"/>
            <a:ext cx="648072" cy="266429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7884368" y="3789040"/>
            <a:ext cx="648072" cy="266429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15179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395536" y="4509120"/>
            <a:ext cx="8352928" cy="1313402"/>
          </a:xfrm>
          <a:prstGeom prst="rect">
            <a:avLst/>
          </a:prstGeom>
          <a:solidFill>
            <a:schemeClr val="tx2">
              <a:lumMod val="20000"/>
              <a:lumOff val="80000"/>
            </a:schemeClr>
          </a:solidFill>
        </p:spPr>
        <p:txBody>
          <a:bodyPr wrap="square" anchor="ctr" anchorCtr="0">
            <a:noAutofit/>
          </a:bodyPr>
          <a:lstStyle/>
          <a:p>
            <a:pPr algn="ctr">
              <a:lnSpc>
                <a:spcPts val="4000"/>
              </a:lnSpc>
              <a:spcBef>
                <a:spcPct val="0"/>
              </a:spcBef>
              <a:spcAft>
                <a:spcPts val="0"/>
              </a:spcAft>
            </a:pPr>
            <a:r>
              <a:rPr lang="pt-BR" sz="2800" b="1" dirty="0" smtClean="0">
                <a:latin typeface="Arial" panose="020B0604020202020204" pitchFamily="34" charset="0"/>
                <a:ea typeface="+mj-ea"/>
                <a:cs typeface="Arial" panose="020B0604020202020204" pitchFamily="34" charset="0"/>
              </a:rPr>
              <a:t>INFLAÇÃO: IPCA/DF</a:t>
            </a:r>
            <a:endParaRPr lang="pt-BR" sz="28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37210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0" y="6506447"/>
            <a:ext cx="9144000" cy="338554"/>
          </a:xfrm>
          <a:prstGeom prst="rect">
            <a:avLst/>
          </a:prstGeom>
          <a:noFill/>
        </p:spPr>
        <p:txBody>
          <a:bodyPr wrap="square" rtlCol="0">
            <a:spAutoFit/>
          </a:bodyPr>
          <a:lstStyle/>
          <a:p>
            <a:r>
              <a:rPr lang="pt-BR" sz="1600" dirty="0"/>
              <a:t>Fonte: IBGE. Elaboração: DIEPS-</a:t>
            </a:r>
            <a:r>
              <a:rPr lang="pt-BR" sz="1600" dirty="0" err="1"/>
              <a:t>Gecon</a:t>
            </a:r>
            <a:r>
              <a:rPr lang="pt-BR" sz="1600" dirty="0"/>
              <a:t>/CODEPLAN</a:t>
            </a:r>
          </a:p>
        </p:txBody>
      </p:sp>
      <p:sp>
        <p:nvSpPr>
          <p:cNvPr id="5" name="CaixaDeTexto 4"/>
          <p:cNvSpPr txBox="1"/>
          <p:nvPr/>
        </p:nvSpPr>
        <p:spPr>
          <a:xfrm>
            <a:off x="0" y="374565"/>
            <a:ext cx="9144000" cy="400110"/>
          </a:xfrm>
          <a:prstGeom prst="rect">
            <a:avLst/>
          </a:prstGeom>
          <a:noFill/>
        </p:spPr>
        <p:txBody>
          <a:bodyPr wrap="square" rtlCol="0">
            <a:spAutoFit/>
          </a:bodyPr>
          <a:lstStyle/>
          <a:p>
            <a:pPr algn="ctr"/>
            <a:r>
              <a:rPr lang="pt-BR" sz="2000" b="1" dirty="0" smtClean="0"/>
              <a:t>Gráfico </a:t>
            </a:r>
            <a:r>
              <a:rPr lang="pt-BR" sz="2000" b="1" dirty="0"/>
              <a:t>- IPCA: Variação </a:t>
            </a:r>
            <a:r>
              <a:rPr lang="pt-BR" sz="2000" b="1" dirty="0" smtClean="0"/>
              <a:t>em 12 meses– </a:t>
            </a:r>
            <a:r>
              <a:rPr lang="pt-BR" sz="2000" b="1" dirty="0"/>
              <a:t>Brasil e Brasília</a:t>
            </a:r>
          </a:p>
        </p:txBody>
      </p:sp>
      <p:pic>
        <p:nvPicPr>
          <p:cNvPr id="8" name="Imagem 7"/>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88571"/>
            <a:ext cx="8325394" cy="5259978"/>
          </a:xfrm>
          <a:prstGeom prst="rect">
            <a:avLst/>
          </a:prstGeom>
          <a:noFill/>
          <a:ln>
            <a:noFill/>
          </a:ln>
        </p:spPr>
      </p:pic>
    </p:spTree>
    <p:extLst>
      <p:ext uri="{BB962C8B-B14F-4D97-AF65-F5344CB8AC3E}">
        <p14:creationId xmlns:p14="http://schemas.microsoft.com/office/powerpoint/2010/main" val="3168737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1"/>
          <p:cNvGraphicFramePr>
            <a:graphicFrameLocks noGrp="1"/>
          </p:cNvGraphicFramePr>
          <p:nvPr>
            <p:extLst/>
          </p:nvPr>
        </p:nvGraphicFramePr>
        <p:xfrm>
          <a:off x="467544" y="1412776"/>
          <a:ext cx="7992888"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2" name="CaixaDeTexto 1"/>
          <p:cNvSpPr txBox="1"/>
          <p:nvPr/>
        </p:nvSpPr>
        <p:spPr>
          <a:xfrm>
            <a:off x="467544" y="764704"/>
            <a:ext cx="7992888" cy="707886"/>
          </a:xfrm>
          <a:prstGeom prst="rect">
            <a:avLst/>
          </a:prstGeom>
          <a:noFill/>
        </p:spPr>
        <p:txBody>
          <a:bodyPr wrap="square" rtlCol="0">
            <a:spAutoFit/>
          </a:bodyPr>
          <a:lstStyle/>
          <a:p>
            <a:pPr algn="ctr"/>
            <a:r>
              <a:rPr lang="en-US" sz="2000" b="1" dirty="0" err="1"/>
              <a:t>Percentual</a:t>
            </a:r>
            <a:r>
              <a:rPr lang="en-US" sz="2000" b="1" dirty="0"/>
              <a:t> de </a:t>
            </a:r>
            <a:r>
              <a:rPr lang="en-US" sz="2000" b="1" dirty="0" err="1" smtClean="0"/>
              <a:t>pessoas</a:t>
            </a:r>
            <a:r>
              <a:rPr lang="en-US" sz="2000" b="1" dirty="0" smtClean="0"/>
              <a:t> </a:t>
            </a:r>
            <a:r>
              <a:rPr lang="en-US" sz="2000" b="1" dirty="0" err="1"/>
              <a:t>acima</a:t>
            </a:r>
            <a:r>
              <a:rPr lang="en-US" sz="2000" b="1" dirty="0"/>
              <a:t> de 25 </a:t>
            </a:r>
            <a:r>
              <a:rPr lang="en-US" sz="2000" b="1" dirty="0" err="1"/>
              <a:t>anos</a:t>
            </a:r>
            <a:r>
              <a:rPr lang="en-US" sz="2000" b="1" dirty="0"/>
              <a:t> com </a:t>
            </a:r>
            <a:r>
              <a:rPr lang="en-US" sz="2000" b="1" dirty="0" err="1"/>
              <a:t>mais</a:t>
            </a:r>
            <a:r>
              <a:rPr lang="en-US" sz="2000" b="1" dirty="0"/>
              <a:t> de 11 </a:t>
            </a:r>
            <a:r>
              <a:rPr lang="en-US" sz="2000" b="1" dirty="0" err="1"/>
              <a:t>anos</a:t>
            </a:r>
            <a:r>
              <a:rPr lang="en-US" sz="2000" b="1" dirty="0"/>
              <a:t> de </a:t>
            </a:r>
            <a:r>
              <a:rPr lang="en-US" sz="2000" b="1" dirty="0" err="1"/>
              <a:t>escolaridade</a:t>
            </a:r>
            <a:r>
              <a:rPr lang="en-US" sz="2000" b="1" dirty="0"/>
              <a:t> (</a:t>
            </a:r>
            <a:r>
              <a:rPr lang="en-US" sz="2000" b="1" dirty="0" err="1" smtClean="0"/>
              <a:t>áreas</a:t>
            </a:r>
            <a:r>
              <a:rPr lang="en-US" sz="2000" b="1" dirty="0" smtClean="0"/>
              <a:t>/</a:t>
            </a:r>
            <a:r>
              <a:rPr lang="en-US" sz="2000" b="1" dirty="0" err="1" smtClean="0"/>
              <a:t>regiões</a:t>
            </a:r>
            <a:r>
              <a:rPr lang="en-US" sz="2000" b="1" dirty="0" smtClean="0"/>
              <a:t> </a:t>
            </a:r>
            <a:r>
              <a:rPr lang="en-US" sz="2000" b="1" dirty="0" err="1"/>
              <a:t>metropolitanas</a:t>
            </a:r>
            <a:r>
              <a:rPr lang="en-US" sz="2000" b="1" dirty="0" smtClean="0"/>
              <a:t>)</a:t>
            </a:r>
            <a:endParaRPr lang="pt-BR" sz="2000" b="1" dirty="0"/>
          </a:p>
        </p:txBody>
      </p:sp>
      <p:sp>
        <p:nvSpPr>
          <p:cNvPr id="3" name="CaixaDeTexto 2"/>
          <p:cNvSpPr txBox="1"/>
          <p:nvPr/>
        </p:nvSpPr>
        <p:spPr>
          <a:xfrm>
            <a:off x="467544" y="6526306"/>
            <a:ext cx="3082480" cy="369332"/>
          </a:xfrm>
          <a:prstGeom prst="rect">
            <a:avLst/>
          </a:prstGeom>
          <a:noFill/>
        </p:spPr>
        <p:txBody>
          <a:bodyPr wrap="square" rtlCol="0">
            <a:spAutoFit/>
          </a:bodyPr>
          <a:lstStyle/>
          <a:p>
            <a:r>
              <a:rPr lang="pt-BR" dirty="0" smtClean="0"/>
              <a:t>Fonte: PNAD/IBGE</a:t>
            </a:r>
            <a:endParaRPr lang="pt-BR" dirty="0"/>
          </a:p>
        </p:txBody>
      </p:sp>
    </p:spTree>
    <p:extLst>
      <p:ext uri="{BB962C8B-B14F-4D97-AF65-F5344CB8AC3E}">
        <p14:creationId xmlns:p14="http://schemas.microsoft.com/office/powerpoint/2010/main" val="825574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79140"/>
            <a:ext cx="8229600" cy="1143000"/>
          </a:xfrm>
        </p:spPr>
        <p:txBody>
          <a:bodyPr>
            <a:normAutofit/>
          </a:bodyPr>
          <a:lstStyle/>
          <a:p>
            <a:r>
              <a:rPr lang="pt-BR" sz="2000" b="1" dirty="0"/>
              <a:t>Gráfico 06</a:t>
            </a:r>
            <a:r>
              <a:rPr lang="pt-BR" sz="2000" dirty="0"/>
              <a:t> - IPCA - Índice original e núcleo por média aparada suavizada - Variação acumulada em 12 meses (%) – Brasília – junho </a:t>
            </a:r>
            <a:r>
              <a:rPr lang="pt-BR" sz="2000" dirty="0" smtClean="0"/>
              <a:t>2019</a:t>
            </a:r>
            <a:endParaRPr lang="pt-BR" dirty="0"/>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6" name="Imagem 5"/>
          <p:cNvPicPr/>
          <p:nvPr/>
        </p:nvPicPr>
        <p:blipFill>
          <a:blip r:embed="rId2" cstate="print">
            <a:extLst>
              <a:ext uri="{28A0092B-C50C-407E-A947-70E740481C1C}">
                <a14:useLocalDpi xmlns:a14="http://schemas.microsoft.com/office/drawing/2010/main" val="0"/>
              </a:ext>
            </a:extLst>
          </a:blip>
          <a:stretch>
            <a:fillRect/>
          </a:stretch>
        </p:blipFill>
        <p:spPr>
          <a:xfrm>
            <a:off x="598714" y="1393371"/>
            <a:ext cx="7946571" cy="4962983"/>
          </a:xfrm>
          <a:prstGeom prst="rect">
            <a:avLst/>
          </a:prstGeom>
        </p:spPr>
      </p:pic>
    </p:spTree>
    <p:extLst>
      <p:ext uri="{BB962C8B-B14F-4D97-AF65-F5344CB8AC3E}">
        <p14:creationId xmlns:p14="http://schemas.microsoft.com/office/powerpoint/2010/main" val="832980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395536" y="4509120"/>
            <a:ext cx="8352928" cy="1313402"/>
          </a:xfrm>
          <a:prstGeom prst="rect">
            <a:avLst/>
          </a:prstGeom>
          <a:solidFill>
            <a:schemeClr val="tx2">
              <a:lumMod val="20000"/>
              <a:lumOff val="80000"/>
            </a:schemeClr>
          </a:solidFill>
        </p:spPr>
        <p:txBody>
          <a:bodyPr wrap="square" anchor="ctr" anchorCtr="0">
            <a:noAutofit/>
          </a:bodyPr>
          <a:lstStyle/>
          <a:p>
            <a:pPr algn="ctr">
              <a:lnSpc>
                <a:spcPts val="4000"/>
              </a:lnSpc>
              <a:spcBef>
                <a:spcPct val="0"/>
              </a:spcBef>
              <a:spcAft>
                <a:spcPts val="0"/>
              </a:spcAft>
            </a:pPr>
            <a:r>
              <a:rPr lang="pt-BR" sz="2800" b="1" dirty="0" smtClean="0">
                <a:latin typeface="Arial" panose="020B0604020202020204" pitchFamily="34" charset="0"/>
                <a:ea typeface="+mj-ea"/>
                <a:cs typeface="Arial" panose="020B0604020202020204" pitchFamily="34" charset="0"/>
              </a:rPr>
              <a:t>Mercado de Trabalho: PED/DF</a:t>
            </a:r>
            <a:endParaRPr lang="pt-BR" sz="28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341272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19374"/>
            <a:ext cx="9144000" cy="5738626"/>
          </a:xfrm>
        </p:spPr>
      </p:pic>
      <p:sp>
        <p:nvSpPr>
          <p:cNvPr id="5" name="Título 7"/>
          <p:cNvSpPr txBox="1">
            <a:spLocks/>
          </p:cNvSpPr>
          <p:nvPr/>
        </p:nvSpPr>
        <p:spPr>
          <a:xfrm>
            <a:off x="-31327" y="187825"/>
            <a:ext cx="7771679" cy="768219"/>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b="1" dirty="0" smtClean="0">
                <a:solidFill>
                  <a:schemeClr val="accent1"/>
                </a:solidFill>
              </a:rPr>
              <a:t>PED: taxa de desemprego recua nos extremos de renda</a:t>
            </a:r>
            <a:endParaRPr lang="pt-BR" sz="2800" b="1" dirty="0">
              <a:solidFill>
                <a:schemeClr val="accent1"/>
              </a:solidFill>
            </a:endParaRPr>
          </a:p>
        </p:txBody>
      </p:sp>
      <p:sp>
        <p:nvSpPr>
          <p:cNvPr id="6" name="Retângulo 5"/>
          <p:cNvSpPr/>
          <p:nvPr/>
        </p:nvSpPr>
        <p:spPr>
          <a:xfrm>
            <a:off x="-32075" y="842375"/>
            <a:ext cx="8424936" cy="276999"/>
          </a:xfrm>
          <a:prstGeom prst="rect">
            <a:avLst/>
          </a:prstGeom>
        </p:spPr>
        <p:txBody>
          <a:bodyPr wrap="square">
            <a:spAutoFit/>
          </a:bodyPr>
          <a:lstStyle/>
          <a:p>
            <a:r>
              <a:rPr lang="pt-BR" sz="1200" b="1" dirty="0">
                <a:latin typeface="Arial" panose="020B0604020202020204" pitchFamily="34" charset="0"/>
                <a:ea typeface="Calibri" panose="020F0502020204030204" pitchFamily="34" charset="0"/>
              </a:rPr>
              <a:t>Taxa de desocupação </a:t>
            </a:r>
            <a:r>
              <a:rPr lang="pt-BR" sz="1200" b="1" dirty="0" smtClean="0">
                <a:latin typeface="Arial" panose="020B0604020202020204" pitchFamily="34" charset="0"/>
                <a:ea typeface="Calibri" panose="020F0502020204030204" pitchFamily="34" charset="0"/>
              </a:rPr>
              <a:t>por grupos de renda (%) – Pesquisa do Emprego e Desemprego (PED) – </a:t>
            </a:r>
            <a:r>
              <a:rPr lang="pt-BR" sz="1200" b="1" dirty="0">
                <a:latin typeface="Arial" panose="020B0604020202020204" pitchFamily="34" charset="0"/>
                <a:ea typeface="Calibri" panose="020F0502020204030204" pitchFamily="34" charset="0"/>
              </a:rPr>
              <a:t>Distrito Federal</a:t>
            </a:r>
            <a:endParaRPr lang="pt-BR" sz="1200" b="1" dirty="0"/>
          </a:p>
        </p:txBody>
      </p:sp>
    </p:spTree>
    <p:extLst>
      <p:ext uri="{BB962C8B-B14F-4D97-AF65-F5344CB8AC3E}">
        <p14:creationId xmlns:p14="http://schemas.microsoft.com/office/powerpoint/2010/main" val="2636638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96752"/>
            <a:ext cx="9144000" cy="5661248"/>
          </a:xfrm>
        </p:spPr>
      </p:pic>
      <p:sp>
        <p:nvSpPr>
          <p:cNvPr id="5" name="Título 7"/>
          <p:cNvSpPr txBox="1">
            <a:spLocks/>
          </p:cNvSpPr>
          <p:nvPr/>
        </p:nvSpPr>
        <p:spPr>
          <a:xfrm>
            <a:off x="0" y="212656"/>
            <a:ext cx="7452320" cy="768219"/>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b="1" dirty="0" smtClean="0">
                <a:solidFill>
                  <a:schemeClr val="accent1"/>
                </a:solidFill>
              </a:rPr>
              <a:t>PED: avanço nas ocupações, mas também na procura</a:t>
            </a:r>
            <a:endParaRPr lang="pt-BR" sz="2800" b="1" dirty="0">
              <a:solidFill>
                <a:schemeClr val="accent1"/>
              </a:solidFill>
            </a:endParaRPr>
          </a:p>
        </p:txBody>
      </p:sp>
      <p:sp>
        <p:nvSpPr>
          <p:cNvPr id="7" name="Retângulo 6"/>
          <p:cNvSpPr/>
          <p:nvPr/>
        </p:nvSpPr>
        <p:spPr>
          <a:xfrm>
            <a:off x="0" y="919753"/>
            <a:ext cx="8424936" cy="276999"/>
          </a:xfrm>
          <a:prstGeom prst="rect">
            <a:avLst/>
          </a:prstGeom>
        </p:spPr>
        <p:txBody>
          <a:bodyPr wrap="square">
            <a:spAutoFit/>
          </a:bodyPr>
          <a:lstStyle/>
          <a:p>
            <a:r>
              <a:rPr lang="pt-BR" sz="1200" b="1" dirty="0" smtClean="0">
                <a:latin typeface="Arial" panose="020B0604020202020204" pitchFamily="34" charset="0"/>
                <a:ea typeface="Calibri" panose="020F0502020204030204" pitchFamily="34" charset="0"/>
              </a:rPr>
              <a:t>Contribuição em </a:t>
            </a:r>
            <a:r>
              <a:rPr lang="pt-BR" sz="1200" b="1" dirty="0" err="1" smtClean="0">
                <a:latin typeface="Arial" panose="020B0604020202020204" pitchFamily="34" charset="0"/>
                <a:ea typeface="Calibri" panose="020F0502020204030204" pitchFamily="34" charset="0"/>
              </a:rPr>
              <a:t>p.p</a:t>
            </a:r>
            <a:r>
              <a:rPr lang="pt-BR" sz="1200" b="1" dirty="0" smtClean="0">
                <a:latin typeface="Arial" panose="020B0604020202020204" pitchFamily="34" charset="0"/>
                <a:ea typeface="Calibri" panose="020F0502020204030204" pitchFamily="34" charset="0"/>
              </a:rPr>
              <a:t> para a variação trimestral na taxa de desemprego (PED) – Distrito Federal</a:t>
            </a:r>
            <a:endParaRPr lang="pt-BR" sz="1200" b="1" dirty="0"/>
          </a:p>
        </p:txBody>
      </p:sp>
    </p:spTree>
    <p:extLst>
      <p:ext uri="{BB962C8B-B14F-4D97-AF65-F5344CB8AC3E}">
        <p14:creationId xmlns:p14="http://schemas.microsoft.com/office/powerpoint/2010/main" val="480823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58252"/>
            <a:ext cx="9144000" cy="6021288"/>
          </a:xfrm>
        </p:spPr>
      </p:pic>
      <p:sp>
        <p:nvSpPr>
          <p:cNvPr id="10" name="Retângulo 9"/>
          <p:cNvSpPr/>
          <p:nvPr/>
        </p:nvSpPr>
        <p:spPr>
          <a:xfrm>
            <a:off x="0" y="781253"/>
            <a:ext cx="8424936" cy="276999"/>
          </a:xfrm>
          <a:prstGeom prst="rect">
            <a:avLst/>
          </a:prstGeom>
        </p:spPr>
        <p:txBody>
          <a:bodyPr wrap="square">
            <a:spAutoFit/>
          </a:bodyPr>
          <a:lstStyle/>
          <a:p>
            <a:r>
              <a:rPr lang="pt-BR" sz="1200" b="1" dirty="0" smtClean="0">
                <a:latin typeface="Arial" panose="020B0604020202020204" pitchFamily="34" charset="0"/>
                <a:ea typeface="Calibri" panose="020F0502020204030204" pitchFamily="34" charset="0"/>
              </a:rPr>
              <a:t>Contribuição em </a:t>
            </a:r>
            <a:r>
              <a:rPr lang="pt-BR" sz="1200" b="1" dirty="0" err="1" smtClean="0">
                <a:latin typeface="Arial" panose="020B0604020202020204" pitchFamily="34" charset="0"/>
                <a:ea typeface="Calibri" panose="020F0502020204030204" pitchFamily="34" charset="0"/>
              </a:rPr>
              <a:t>p.p</a:t>
            </a:r>
            <a:r>
              <a:rPr lang="pt-BR" sz="1200" b="1" dirty="0" smtClean="0">
                <a:latin typeface="Arial" panose="020B0604020202020204" pitchFamily="34" charset="0"/>
                <a:ea typeface="Calibri" panose="020F0502020204030204" pitchFamily="34" charset="0"/>
              </a:rPr>
              <a:t> para a variação (%) interanual nos ocupados formais do setor privado – Distrito Federal</a:t>
            </a:r>
            <a:endParaRPr lang="pt-BR" sz="1200" b="1" dirty="0"/>
          </a:p>
        </p:txBody>
      </p:sp>
      <p:sp>
        <p:nvSpPr>
          <p:cNvPr id="11" name="Título 7"/>
          <p:cNvSpPr txBox="1">
            <a:spLocks/>
          </p:cNvSpPr>
          <p:nvPr/>
        </p:nvSpPr>
        <p:spPr>
          <a:xfrm>
            <a:off x="0" y="212656"/>
            <a:ext cx="8316416" cy="7682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b="1" dirty="0" smtClean="0">
                <a:solidFill>
                  <a:schemeClr val="accent1"/>
                </a:solidFill>
              </a:rPr>
              <a:t>PED: avanço na formalização no setor privado continua</a:t>
            </a:r>
            <a:endParaRPr lang="pt-BR" sz="2800" b="1" dirty="0">
              <a:solidFill>
                <a:schemeClr val="accent1"/>
              </a:solidFill>
            </a:endParaRPr>
          </a:p>
        </p:txBody>
      </p:sp>
    </p:spTree>
    <p:extLst>
      <p:ext uri="{BB962C8B-B14F-4D97-AF65-F5344CB8AC3E}">
        <p14:creationId xmlns:p14="http://schemas.microsoft.com/office/powerpoint/2010/main" val="3708313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7"/>
          <p:cNvSpPr txBox="1">
            <a:spLocks noGrp="1"/>
          </p:cNvSpPr>
          <p:nvPr>
            <p:ph type="title"/>
          </p:nvPr>
        </p:nvSpPr>
        <p:spPr>
          <a:xfrm>
            <a:off x="0" y="404664"/>
            <a:ext cx="7067128" cy="458764"/>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2800" b="1" dirty="0" smtClean="0">
                <a:solidFill>
                  <a:schemeClr val="accent1"/>
                </a:solidFill>
              </a:rPr>
              <a:t>Previsão para a taxa de desemprego</a:t>
            </a:r>
            <a:endParaRPr lang="pt-BR" sz="2800" b="1" dirty="0">
              <a:solidFill>
                <a:schemeClr val="accent1"/>
              </a:solidFill>
            </a:endParaRPr>
          </a:p>
        </p:txBody>
      </p:sp>
      <p:pic>
        <p:nvPicPr>
          <p:cNvPr id="7" name="Espaço Reservado para Conteúd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63428"/>
            <a:ext cx="9144000" cy="5994572"/>
          </a:xfrm>
        </p:spPr>
      </p:pic>
    </p:spTree>
    <p:extLst>
      <p:ext uri="{BB962C8B-B14F-4D97-AF65-F5344CB8AC3E}">
        <p14:creationId xmlns:p14="http://schemas.microsoft.com/office/powerpoint/2010/main" val="11685497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647" y="1460303"/>
            <a:ext cx="6173651" cy="463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817694" y="998731"/>
            <a:ext cx="5130570" cy="507831"/>
          </a:xfrm>
          <a:prstGeom prst="rect">
            <a:avLst/>
          </a:prstGeom>
          <a:noFill/>
        </p:spPr>
        <p:txBody>
          <a:bodyPr wrap="square" rtlCol="0">
            <a:spAutoFit/>
          </a:bodyPr>
          <a:lstStyle/>
          <a:p>
            <a:r>
              <a:rPr lang="pt-BR" sz="1350" dirty="0"/>
              <a:t>Taxa de Desemprego – Distrito Federal e Região Metropolitana de São Paulo – </a:t>
            </a:r>
            <a:r>
              <a:rPr lang="pt-BR" sz="1350" dirty="0" err="1"/>
              <a:t>Fev</a:t>
            </a:r>
            <a:r>
              <a:rPr lang="pt-BR" sz="1350" dirty="0"/>
              <a:t>/92 a Mar/2015 </a:t>
            </a:r>
          </a:p>
        </p:txBody>
      </p:sp>
    </p:spTree>
    <p:extLst>
      <p:ext uri="{BB962C8B-B14F-4D97-AF65-F5344CB8AC3E}">
        <p14:creationId xmlns:p14="http://schemas.microsoft.com/office/powerpoint/2010/main" val="3259087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1" y="1322766"/>
            <a:ext cx="6310013" cy="473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1385646" y="857251"/>
            <a:ext cx="6102678" cy="507831"/>
          </a:xfrm>
          <a:prstGeom prst="rect">
            <a:avLst/>
          </a:prstGeom>
        </p:spPr>
        <p:txBody>
          <a:bodyPr wrap="square">
            <a:spAutoFit/>
          </a:bodyPr>
          <a:lstStyle/>
          <a:p>
            <a:r>
              <a:rPr lang="pt-BR" sz="1350" dirty="0"/>
              <a:t>Taxa de Desemprego – Distrito Federal decomposição em regiões no DF– </a:t>
            </a:r>
            <a:r>
              <a:rPr lang="pt-BR" sz="1350" dirty="0" err="1"/>
              <a:t>Fev</a:t>
            </a:r>
            <a:r>
              <a:rPr lang="pt-BR" sz="1350" dirty="0"/>
              <a:t>/92 a Mar/2015 </a:t>
            </a:r>
          </a:p>
        </p:txBody>
      </p:sp>
    </p:spTree>
    <p:extLst>
      <p:ext uri="{BB962C8B-B14F-4D97-AF65-F5344CB8AC3E}">
        <p14:creationId xmlns:p14="http://schemas.microsoft.com/office/powerpoint/2010/main" val="891715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5" name="Retângulo 4"/>
          <p:cNvSpPr/>
          <p:nvPr/>
        </p:nvSpPr>
        <p:spPr>
          <a:xfrm>
            <a:off x="4167766" y="1559272"/>
            <a:ext cx="3643661" cy="669414"/>
          </a:xfrm>
          <a:prstGeom prst="rect">
            <a:avLst/>
          </a:prstGeom>
        </p:spPr>
        <p:txBody>
          <a:bodyPr wrap="square">
            <a:spAutoFit/>
          </a:bodyPr>
          <a:lstStyle/>
          <a:p>
            <a:pPr>
              <a:lnSpc>
                <a:spcPts val="1500"/>
              </a:lnSpc>
            </a:pPr>
            <a:r>
              <a:rPr lang="pt-BR" sz="1200" dirty="0">
                <a:latin typeface="Titillium" panose="00000500000000000000" pitchFamily="50" charset="0"/>
              </a:rPr>
              <a:t>DF: a resposta da taxa de desemprego DF a choques</a:t>
            </a:r>
          </a:p>
          <a:p>
            <a:pPr>
              <a:lnSpc>
                <a:spcPts val="1500"/>
              </a:lnSpc>
            </a:pPr>
            <a:r>
              <a:rPr lang="pt-BR" sz="1200" dirty="0">
                <a:latin typeface="Titillium" panose="00000500000000000000" pitchFamily="50" charset="0"/>
              </a:rPr>
              <a:t>nacionais tem um pico em 5 meses e após este pico,</a:t>
            </a:r>
          </a:p>
          <a:p>
            <a:pPr>
              <a:lnSpc>
                <a:spcPts val="1500"/>
              </a:lnSpc>
            </a:pPr>
            <a:r>
              <a:rPr lang="pt-BR" sz="1200" dirty="0">
                <a:latin typeface="Titillium" panose="00000500000000000000" pitchFamily="50" charset="0"/>
              </a:rPr>
              <a:t>queda por volta de 10 meses.</a:t>
            </a:r>
          </a:p>
        </p:txBody>
      </p:sp>
      <p:sp>
        <p:nvSpPr>
          <p:cNvPr id="6" name="Retângulo 5"/>
          <p:cNvSpPr/>
          <p:nvPr/>
        </p:nvSpPr>
        <p:spPr>
          <a:xfrm>
            <a:off x="3538822" y="2604666"/>
            <a:ext cx="3631376" cy="669414"/>
          </a:xfrm>
          <a:prstGeom prst="rect">
            <a:avLst/>
          </a:prstGeom>
        </p:spPr>
        <p:txBody>
          <a:bodyPr wrap="square">
            <a:spAutoFit/>
          </a:bodyPr>
          <a:lstStyle/>
          <a:p>
            <a:pPr algn="r">
              <a:lnSpc>
                <a:spcPts val="1500"/>
              </a:lnSpc>
            </a:pPr>
            <a:r>
              <a:rPr lang="pt-BR" sz="1350" dirty="0">
                <a:latin typeface="Titillium Bd" panose="00000800000000000000" pitchFamily="50" charset="0"/>
              </a:rPr>
              <a:t>25%</a:t>
            </a:r>
            <a:r>
              <a:rPr lang="pt-BR" sz="1200" dirty="0">
                <a:latin typeface="Titillium" panose="00000500000000000000" pitchFamily="50" charset="0"/>
              </a:rPr>
              <a:t>  da variância do desemprego do DF explicado por</a:t>
            </a:r>
          </a:p>
          <a:p>
            <a:pPr algn="r">
              <a:lnSpc>
                <a:spcPts val="1500"/>
              </a:lnSpc>
            </a:pPr>
            <a:r>
              <a:rPr lang="pt-BR" sz="1200" dirty="0">
                <a:latin typeface="Titillium" panose="00000500000000000000" pitchFamily="50" charset="0"/>
              </a:rPr>
              <a:t>choques nacionais, mesmo percentual da variância</a:t>
            </a:r>
          </a:p>
          <a:p>
            <a:pPr algn="r">
              <a:lnSpc>
                <a:spcPts val="1500"/>
              </a:lnSpc>
            </a:pPr>
            <a:r>
              <a:rPr lang="pt-BR" sz="1200" dirty="0">
                <a:latin typeface="Titillium" panose="00000500000000000000" pitchFamily="50" charset="0"/>
              </a:rPr>
              <a:t>no grupo 3 é explicado por choques nacionais.</a:t>
            </a:r>
          </a:p>
        </p:txBody>
      </p:sp>
      <p:sp>
        <p:nvSpPr>
          <p:cNvPr id="7" name="Retângulo 6"/>
          <p:cNvSpPr/>
          <p:nvPr/>
        </p:nvSpPr>
        <p:spPr>
          <a:xfrm>
            <a:off x="4165558" y="3837180"/>
            <a:ext cx="3290516" cy="284693"/>
          </a:xfrm>
          <a:prstGeom prst="rect">
            <a:avLst/>
          </a:prstGeom>
        </p:spPr>
        <p:txBody>
          <a:bodyPr wrap="none">
            <a:spAutoFit/>
          </a:bodyPr>
          <a:lstStyle/>
          <a:p>
            <a:pPr>
              <a:lnSpc>
                <a:spcPts val="1500"/>
              </a:lnSpc>
            </a:pPr>
            <a:r>
              <a:rPr lang="pt-BR" sz="1200" dirty="0">
                <a:latin typeface="Titillium" panose="00000500000000000000" pitchFamily="50" charset="0"/>
              </a:rPr>
              <a:t>Não há impactos de choques nacionais no grupo 1. </a:t>
            </a:r>
          </a:p>
        </p:txBody>
      </p:sp>
      <p:sp>
        <p:nvSpPr>
          <p:cNvPr id="8" name="Retângulo 7"/>
          <p:cNvSpPr/>
          <p:nvPr/>
        </p:nvSpPr>
        <p:spPr>
          <a:xfrm>
            <a:off x="3532447" y="4872550"/>
            <a:ext cx="3629391" cy="284693"/>
          </a:xfrm>
          <a:prstGeom prst="rect">
            <a:avLst/>
          </a:prstGeom>
        </p:spPr>
        <p:txBody>
          <a:bodyPr wrap="none">
            <a:spAutoFit/>
          </a:bodyPr>
          <a:lstStyle/>
          <a:p>
            <a:pPr algn="r">
              <a:lnSpc>
                <a:spcPts val="1500"/>
              </a:lnSpc>
            </a:pPr>
            <a:r>
              <a:rPr lang="pt-BR" sz="1200" dirty="0">
                <a:latin typeface="Titillium" panose="00000500000000000000" pitchFamily="50" charset="0"/>
              </a:rPr>
              <a:t>Choques no grupos 3 demora 10 meses para se dissipar. </a:t>
            </a:r>
          </a:p>
        </p:txBody>
      </p:sp>
      <p:sp>
        <p:nvSpPr>
          <p:cNvPr id="11" name="Retângulo 10"/>
          <p:cNvSpPr/>
          <p:nvPr/>
        </p:nvSpPr>
        <p:spPr>
          <a:xfrm>
            <a:off x="523365" y="1484337"/>
            <a:ext cx="1737592" cy="2573782"/>
          </a:xfrm>
          <a:prstGeom prst="rect">
            <a:avLst/>
          </a:prstGeom>
        </p:spPr>
        <p:txBody>
          <a:bodyPr wrap="none">
            <a:spAutoFit/>
          </a:bodyPr>
          <a:lstStyle/>
          <a:p>
            <a:pPr algn="ctr"/>
            <a:r>
              <a:rPr lang="pt-BR" sz="3000" dirty="0">
                <a:solidFill>
                  <a:schemeClr val="tx1">
                    <a:lumMod val="75000"/>
                    <a:lumOff val="25000"/>
                  </a:schemeClr>
                </a:solidFill>
                <a:latin typeface="Titillium Bd" panose="00000800000000000000" pitchFamily="50" charset="0"/>
              </a:rPr>
              <a:t>Dinâmica</a:t>
            </a:r>
          </a:p>
          <a:p>
            <a:pPr algn="ctr"/>
            <a:endParaRPr lang="pt-BR" sz="2625" dirty="0">
              <a:solidFill>
                <a:schemeClr val="tx1">
                  <a:lumMod val="75000"/>
                  <a:lumOff val="25000"/>
                </a:schemeClr>
              </a:solidFill>
              <a:latin typeface="Titillium" panose="00000500000000000000" pitchFamily="50" charset="0"/>
            </a:endParaRPr>
          </a:p>
          <a:p>
            <a:pPr algn="ctr"/>
            <a:r>
              <a:rPr lang="pt-BR" sz="2625" dirty="0">
                <a:solidFill>
                  <a:schemeClr val="tx1">
                    <a:lumMod val="75000"/>
                    <a:lumOff val="25000"/>
                  </a:schemeClr>
                </a:solidFill>
                <a:latin typeface="Titillium" panose="00000500000000000000" pitchFamily="50" charset="0"/>
              </a:rPr>
              <a:t>Mercado de</a:t>
            </a:r>
          </a:p>
          <a:p>
            <a:pPr algn="ctr"/>
            <a:r>
              <a:rPr lang="pt-BR" sz="2625" dirty="0">
                <a:solidFill>
                  <a:schemeClr val="tx1">
                    <a:lumMod val="75000"/>
                    <a:lumOff val="25000"/>
                  </a:schemeClr>
                </a:solidFill>
                <a:latin typeface="Titillium" panose="00000500000000000000" pitchFamily="50" charset="0"/>
              </a:rPr>
              <a:t>de trabalho</a:t>
            </a:r>
          </a:p>
          <a:p>
            <a:pPr algn="ctr"/>
            <a:r>
              <a:rPr lang="pt-BR" sz="2625" dirty="0">
                <a:solidFill>
                  <a:schemeClr val="tx1">
                    <a:lumMod val="75000"/>
                    <a:lumOff val="25000"/>
                  </a:schemeClr>
                </a:solidFill>
                <a:latin typeface="Titillium" panose="00000500000000000000" pitchFamily="50" charset="0"/>
              </a:rPr>
              <a:t>e reação</a:t>
            </a:r>
          </a:p>
          <a:p>
            <a:pPr algn="ctr"/>
            <a:r>
              <a:rPr lang="pt-BR" sz="2625" dirty="0">
                <a:solidFill>
                  <a:schemeClr val="tx1">
                    <a:lumMod val="75000"/>
                    <a:lumOff val="25000"/>
                  </a:schemeClr>
                </a:solidFill>
                <a:latin typeface="Titillium" panose="00000500000000000000" pitchFamily="50" charset="0"/>
              </a:rPr>
              <a:t>a choques</a:t>
            </a:r>
            <a:endParaRPr lang="en-US" sz="2625" dirty="0">
              <a:solidFill>
                <a:schemeClr val="tx1">
                  <a:lumMod val="75000"/>
                  <a:lumOff val="25000"/>
                </a:schemeClr>
              </a:solidFill>
              <a:latin typeface="Titillium" panose="00000500000000000000" pitchFamily="50" charset="0"/>
            </a:endParaRPr>
          </a:p>
        </p:txBody>
      </p:sp>
      <p:pic>
        <p:nvPicPr>
          <p:cNvPr id="18" name="Imagem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67" y="4721773"/>
            <a:ext cx="1145850" cy="1278977"/>
          </a:xfrm>
          <a:prstGeom prst="rect">
            <a:avLst/>
          </a:prstGeom>
        </p:spPr>
      </p:pic>
      <p:pic>
        <p:nvPicPr>
          <p:cNvPr id="19" name="Imagem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975" y="4604059"/>
            <a:ext cx="1079261" cy="1396691"/>
          </a:xfrm>
          <a:prstGeom prst="rect">
            <a:avLst/>
          </a:prstGeom>
        </p:spPr>
      </p:pic>
    </p:spTree>
    <p:extLst>
      <p:ext uri="{BB962C8B-B14F-4D97-AF65-F5344CB8AC3E}">
        <p14:creationId xmlns:p14="http://schemas.microsoft.com/office/powerpoint/2010/main" val="30413927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764704"/>
            <a:ext cx="8229600" cy="1143000"/>
          </a:xfrm>
        </p:spPr>
        <p:txBody>
          <a:bodyPr>
            <a:noAutofit/>
          </a:bodyPr>
          <a:lstStyle/>
          <a:p>
            <a:r>
              <a:rPr lang="pt-BR" sz="2800" dirty="0"/>
              <a:t>Desemprego longo prazo (perfil e valores </a:t>
            </a:r>
            <a:r>
              <a:rPr lang="pt-BR" sz="2800" dirty="0" smtClean="0"/>
              <a:t>absolutos PNADC/IBGE)</a:t>
            </a:r>
            <a:endParaRPr lang="pt-BR" sz="28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2" y="1700808"/>
            <a:ext cx="5194928" cy="4928598"/>
          </a:xfrm>
          <a:prstGeom prst="rect">
            <a:avLst/>
          </a:prstGeom>
        </p:spPr>
      </p:pic>
      <p:graphicFrame>
        <p:nvGraphicFramePr>
          <p:cNvPr id="6" name="Tabela 5"/>
          <p:cNvGraphicFramePr>
            <a:graphicFrameLocks noGrp="1"/>
          </p:cNvGraphicFramePr>
          <p:nvPr>
            <p:extLst/>
          </p:nvPr>
        </p:nvGraphicFramePr>
        <p:xfrm>
          <a:off x="5973699" y="2204864"/>
          <a:ext cx="2451100" cy="2678430"/>
        </p:xfrm>
        <a:graphic>
          <a:graphicData uri="http://schemas.openxmlformats.org/drawingml/2006/table">
            <a:tbl>
              <a:tblPr/>
              <a:tblGrid>
                <a:gridCol w="1587500">
                  <a:extLst>
                    <a:ext uri="{9D8B030D-6E8A-4147-A177-3AD203B41FA5}">
                      <a16:colId xmlns:a16="http://schemas.microsoft.com/office/drawing/2014/main" val="2340211173"/>
                    </a:ext>
                  </a:extLst>
                </a:gridCol>
                <a:gridCol w="863600">
                  <a:extLst>
                    <a:ext uri="{9D8B030D-6E8A-4147-A177-3AD203B41FA5}">
                      <a16:colId xmlns:a16="http://schemas.microsoft.com/office/drawing/2014/main" val="2102344902"/>
                    </a:ext>
                  </a:extLst>
                </a:gridCol>
              </a:tblGrid>
              <a:tr h="209550">
                <a:tc>
                  <a:txBody>
                    <a:bodyPr/>
                    <a:lstStyle/>
                    <a:p>
                      <a:pPr algn="l" fontAlgn="b"/>
                      <a:endParaRPr lang="pt-BR"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pt-BR" sz="1100" b="1" i="0" u="none" strike="noStrike">
                          <a:solidFill>
                            <a:srgbClr val="000000"/>
                          </a:solidFill>
                          <a:effectLst/>
                          <a:latin typeface="Calibri" panose="020F0502020204030204" pitchFamily="34" charset="0"/>
                        </a:rPr>
                        <a:t>Total = 62.000</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098308"/>
                  </a:ext>
                </a:extLst>
              </a:tr>
              <a:tr h="200025">
                <a:tc>
                  <a:txBody>
                    <a:bodyPr/>
                    <a:lstStyle/>
                    <a:p>
                      <a:pPr algn="l" fontAlgn="b"/>
                      <a:r>
                        <a:rPr lang="pt-BR" sz="1100" b="1" i="0" u="none" strike="noStrike">
                          <a:solidFill>
                            <a:srgbClr val="2F75B5"/>
                          </a:solidFill>
                          <a:effectLst/>
                          <a:latin typeface="Calibri" panose="020F0502020204030204" pitchFamily="34" charset="0"/>
                        </a:rPr>
                        <a:t>Homem</a:t>
                      </a:r>
                    </a:p>
                  </a:txBody>
                  <a:tcPr marL="9525" marR="9525" marT="9525" marB="0" anchor="b">
                    <a:lnL>
                      <a:noFill/>
                    </a:lnL>
                    <a:lnR>
                      <a:noFill/>
                    </a:lnR>
                    <a:lnT>
                      <a:noFill/>
                    </a:lnT>
                    <a:lnB>
                      <a:noFill/>
                    </a:lnB>
                  </a:tcPr>
                </a:tc>
                <a:tc>
                  <a:txBody>
                    <a:bodyPr/>
                    <a:lstStyle/>
                    <a:p>
                      <a:pPr algn="ctr" fontAlgn="b"/>
                      <a:r>
                        <a:rPr lang="pt-BR" sz="1100" b="0" i="0" u="none" strike="noStrike">
                          <a:solidFill>
                            <a:srgbClr val="2F75B5"/>
                          </a:solidFill>
                          <a:effectLst/>
                          <a:latin typeface="Calibri" panose="020F0502020204030204" pitchFamily="34" charset="0"/>
                        </a:rPr>
                        <a:t>27.218</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3322867"/>
                  </a:ext>
                </a:extLst>
              </a:tr>
              <a:tr h="190500">
                <a:tc>
                  <a:txBody>
                    <a:bodyPr/>
                    <a:lstStyle/>
                    <a:p>
                      <a:pPr algn="l" fontAlgn="b"/>
                      <a:r>
                        <a:rPr lang="pt-BR" sz="1100" b="1" i="0" u="none" strike="noStrike">
                          <a:solidFill>
                            <a:srgbClr val="2F75B5"/>
                          </a:solidFill>
                          <a:effectLst/>
                          <a:latin typeface="Calibri" panose="020F0502020204030204" pitchFamily="34" charset="0"/>
                        </a:rPr>
                        <a:t>Mulher</a:t>
                      </a:r>
                    </a:p>
                  </a:txBody>
                  <a:tcPr marL="9525" marR="9525" marT="9525" marB="0" anchor="b">
                    <a:lnL>
                      <a:noFill/>
                    </a:lnL>
                    <a:lnR>
                      <a:noFill/>
                    </a:lnR>
                    <a:lnT>
                      <a:noFill/>
                    </a:lnT>
                    <a:lnB>
                      <a:noFill/>
                    </a:lnB>
                  </a:tcPr>
                </a:tc>
                <a:tc>
                  <a:txBody>
                    <a:bodyPr/>
                    <a:lstStyle/>
                    <a:p>
                      <a:pPr algn="ctr" fontAlgn="b"/>
                      <a:r>
                        <a:rPr lang="pt-BR" sz="1100" b="0" i="0" u="none" strike="noStrike">
                          <a:solidFill>
                            <a:srgbClr val="2F75B5"/>
                          </a:solidFill>
                          <a:effectLst/>
                          <a:latin typeface="Calibri" panose="020F0502020204030204" pitchFamily="34" charset="0"/>
                        </a:rPr>
                        <a:t>34.782</a:t>
                      </a:r>
                    </a:p>
                  </a:txBody>
                  <a:tcPr marL="9525" marR="9525" marT="9525" marB="0" anchor="b">
                    <a:lnL>
                      <a:noFill/>
                    </a:lnL>
                    <a:lnR>
                      <a:noFill/>
                    </a:lnR>
                    <a:lnT>
                      <a:noFill/>
                    </a:lnT>
                    <a:lnB>
                      <a:noFill/>
                    </a:lnB>
                  </a:tcPr>
                </a:tc>
                <a:extLst>
                  <a:ext uri="{0D108BD9-81ED-4DB2-BD59-A6C34878D82A}">
                    <a16:rowId xmlns:a16="http://schemas.microsoft.com/office/drawing/2014/main" val="975641159"/>
                  </a:ext>
                </a:extLst>
              </a:tr>
              <a:tr h="57150">
                <a:tc>
                  <a:txBody>
                    <a:bodyPr/>
                    <a:lstStyle/>
                    <a:p>
                      <a:pPr algn="l" fontAlgn="b"/>
                      <a:endParaRPr lang="pt-BR" sz="1100" b="1" i="0" u="none" strike="noStrike">
                        <a:solidFill>
                          <a:srgbClr val="2F75B5"/>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pt-BR" sz="1100" b="0" i="0" u="none" strike="noStrike">
                        <a:solidFill>
                          <a:srgbClr val="2F75B5"/>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915552089"/>
                  </a:ext>
                </a:extLst>
              </a:tr>
              <a:tr h="190500">
                <a:tc>
                  <a:txBody>
                    <a:bodyPr/>
                    <a:lstStyle/>
                    <a:p>
                      <a:pPr algn="l" fontAlgn="b"/>
                      <a:r>
                        <a:rPr lang="pt-BR" sz="1100" b="1" i="0" u="none" strike="noStrike" dirty="0">
                          <a:solidFill>
                            <a:schemeClr val="accent6"/>
                          </a:solidFill>
                          <a:effectLst/>
                          <a:latin typeface="Calibri" panose="020F0502020204030204" pitchFamily="34" charset="0"/>
                        </a:rPr>
                        <a:t>Até 24 anos</a:t>
                      </a:r>
                    </a:p>
                  </a:txBody>
                  <a:tcPr marL="9525" marR="9525" marT="9525" marB="0" anchor="b">
                    <a:lnL>
                      <a:noFill/>
                    </a:lnL>
                    <a:lnR>
                      <a:noFill/>
                    </a:lnR>
                    <a:lnT>
                      <a:noFill/>
                    </a:lnT>
                    <a:lnB>
                      <a:noFill/>
                    </a:lnB>
                  </a:tcPr>
                </a:tc>
                <a:tc>
                  <a:txBody>
                    <a:bodyPr/>
                    <a:lstStyle/>
                    <a:p>
                      <a:pPr algn="ctr" fontAlgn="b"/>
                      <a:r>
                        <a:rPr lang="pt-BR" sz="1100" b="0" i="0" u="none" strike="noStrike" dirty="0">
                          <a:solidFill>
                            <a:schemeClr val="accent6"/>
                          </a:solidFill>
                          <a:effectLst/>
                          <a:latin typeface="Calibri" panose="020F0502020204030204" pitchFamily="34" charset="0"/>
                        </a:rPr>
                        <a:t>23.126</a:t>
                      </a:r>
                    </a:p>
                  </a:txBody>
                  <a:tcPr marL="9525" marR="9525" marT="9525" marB="0" anchor="b">
                    <a:lnL>
                      <a:noFill/>
                    </a:lnL>
                    <a:lnR>
                      <a:noFill/>
                    </a:lnR>
                    <a:lnT>
                      <a:noFill/>
                    </a:lnT>
                    <a:lnB>
                      <a:noFill/>
                    </a:lnB>
                  </a:tcPr>
                </a:tc>
                <a:extLst>
                  <a:ext uri="{0D108BD9-81ED-4DB2-BD59-A6C34878D82A}">
                    <a16:rowId xmlns:a16="http://schemas.microsoft.com/office/drawing/2014/main" val="3988051708"/>
                  </a:ext>
                </a:extLst>
              </a:tr>
              <a:tr h="190500">
                <a:tc>
                  <a:txBody>
                    <a:bodyPr/>
                    <a:lstStyle/>
                    <a:p>
                      <a:pPr algn="l" fontAlgn="b"/>
                      <a:r>
                        <a:rPr lang="pt-BR" sz="1100" b="1" i="0" u="none" strike="noStrike">
                          <a:solidFill>
                            <a:schemeClr val="accent6"/>
                          </a:solidFill>
                          <a:effectLst/>
                          <a:latin typeface="Calibri" panose="020F0502020204030204" pitchFamily="34" charset="0"/>
                        </a:rPr>
                        <a:t>25 a 39 anos</a:t>
                      </a:r>
                    </a:p>
                  </a:txBody>
                  <a:tcPr marL="9525" marR="9525" marT="9525" marB="0" anchor="b">
                    <a:lnL>
                      <a:noFill/>
                    </a:lnL>
                    <a:lnR>
                      <a:noFill/>
                    </a:lnR>
                    <a:lnT>
                      <a:noFill/>
                    </a:lnT>
                    <a:lnB>
                      <a:noFill/>
                    </a:lnB>
                  </a:tcPr>
                </a:tc>
                <a:tc>
                  <a:txBody>
                    <a:bodyPr/>
                    <a:lstStyle/>
                    <a:p>
                      <a:pPr algn="ctr" fontAlgn="b"/>
                      <a:r>
                        <a:rPr lang="pt-BR" sz="1100" b="0" i="0" u="none" strike="noStrike" dirty="0">
                          <a:solidFill>
                            <a:schemeClr val="accent6"/>
                          </a:solidFill>
                          <a:effectLst/>
                          <a:latin typeface="Calibri" panose="020F0502020204030204" pitchFamily="34" charset="0"/>
                        </a:rPr>
                        <a:t>22.506</a:t>
                      </a:r>
                    </a:p>
                  </a:txBody>
                  <a:tcPr marL="9525" marR="9525" marT="9525" marB="0" anchor="b">
                    <a:lnL>
                      <a:noFill/>
                    </a:lnL>
                    <a:lnR>
                      <a:noFill/>
                    </a:lnR>
                    <a:lnT>
                      <a:noFill/>
                    </a:lnT>
                    <a:lnB>
                      <a:noFill/>
                    </a:lnB>
                  </a:tcPr>
                </a:tc>
                <a:extLst>
                  <a:ext uri="{0D108BD9-81ED-4DB2-BD59-A6C34878D82A}">
                    <a16:rowId xmlns:a16="http://schemas.microsoft.com/office/drawing/2014/main" val="2492668359"/>
                  </a:ext>
                </a:extLst>
              </a:tr>
              <a:tr h="190500">
                <a:tc>
                  <a:txBody>
                    <a:bodyPr/>
                    <a:lstStyle/>
                    <a:p>
                      <a:pPr algn="l" fontAlgn="b"/>
                      <a:r>
                        <a:rPr lang="pt-BR" sz="1100" b="1" i="0" u="none" strike="noStrike">
                          <a:solidFill>
                            <a:schemeClr val="accent6"/>
                          </a:solidFill>
                          <a:effectLst/>
                          <a:latin typeface="Calibri" panose="020F0502020204030204" pitchFamily="34" charset="0"/>
                        </a:rPr>
                        <a:t>40 anos ou mais</a:t>
                      </a:r>
                    </a:p>
                  </a:txBody>
                  <a:tcPr marL="9525" marR="9525" marT="9525" marB="0" anchor="b">
                    <a:lnL>
                      <a:noFill/>
                    </a:lnL>
                    <a:lnR>
                      <a:noFill/>
                    </a:lnR>
                    <a:lnT>
                      <a:noFill/>
                    </a:lnT>
                    <a:lnB>
                      <a:noFill/>
                    </a:lnB>
                  </a:tcPr>
                </a:tc>
                <a:tc>
                  <a:txBody>
                    <a:bodyPr/>
                    <a:lstStyle/>
                    <a:p>
                      <a:pPr algn="ctr" fontAlgn="b"/>
                      <a:r>
                        <a:rPr lang="pt-BR" sz="1100" b="0" i="0" u="none" strike="noStrike" dirty="0">
                          <a:solidFill>
                            <a:schemeClr val="accent6"/>
                          </a:solidFill>
                          <a:effectLst/>
                          <a:latin typeface="Calibri" panose="020F0502020204030204" pitchFamily="34" charset="0"/>
                        </a:rPr>
                        <a:t>16.368</a:t>
                      </a:r>
                    </a:p>
                  </a:txBody>
                  <a:tcPr marL="9525" marR="9525" marT="9525" marB="0" anchor="b">
                    <a:lnL>
                      <a:noFill/>
                    </a:lnL>
                    <a:lnR>
                      <a:noFill/>
                    </a:lnR>
                    <a:lnT>
                      <a:noFill/>
                    </a:lnT>
                    <a:lnB>
                      <a:noFill/>
                    </a:lnB>
                  </a:tcPr>
                </a:tc>
                <a:extLst>
                  <a:ext uri="{0D108BD9-81ED-4DB2-BD59-A6C34878D82A}">
                    <a16:rowId xmlns:a16="http://schemas.microsoft.com/office/drawing/2014/main" val="252081810"/>
                  </a:ext>
                </a:extLst>
              </a:tr>
              <a:tr h="57150">
                <a:tc>
                  <a:txBody>
                    <a:bodyPr/>
                    <a:lstStyle/>
                    <a:p>
                      <a:pPr algn="l" fontAlgn="b"/>
                      <a:endParaRPr lang="pt-BR" sz="1100" b="1" i="0" u="none" strike="noStrike">
                        <a:solidFill>
                          <a:srgbClr val="C6591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pt-BR" sz="1100" b="0" i="0" u="none" strike="noStrike">
                        <a:solidFill>
                          <a:srgbClr val="C6591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1947701"/>
                  </a:ext>
                </a:extLst>
              </a:tr>
              <a:tr h="190500">
                <a:tc>
                  <a:txBody>
                    <a:bodyPr/>
                    <a:lstStyle/>
                    <a:p>
                      <a:pPr algn="l" fontAlgn="b"/>
                      <a:r>
                        <a:rPr lang="pt-BR" sz="1100" b="1" i="0" u="none" strike="noStrike">
                          <a:solidFill>
                            <a:srgbClr val="548235"/>
                          </a:solidFill>
                          <a:effectLst/>
                          <a:latin typeface="Calibri" panose="020F0502020204030204" pitchFamily="34" charset="0"/>
                        </a:rPr>
                        <a:t>Fundamental incompleto</a:t>
                      </a:r>
                    </a:p>
                  </a:txBody>
                  <a:tcPr marL="9525" marR="9525" marT="9525" marB="0" anchor="b">
                    <a:lnL>
                      <a:noFill/>
                    </a:lnL>
                    <a:lnR>
                      <a:noFill/>
                    </a:lnR>
                    <a:lnT>
                      <a:noFill/>
                    </a:lnT>
                    <a:lnB>
                      <a:noFill/>
                    </a:lnB>
                  </a:tcPr>
                </a:tc>
                <a:tc>
                  <a:txBody>
                    <a:bodyPr/>
                    <a:lstStyle/>
                    <a:p>
                      <a:pPr algn="ctr" fontAlgn="b"/>
                      <a:r>
                        <a:rPr lang="pt-BR" sz="1100" b="0" i="0" u="none" strike="noStrike">
                          <a:solidFill>
                            <a:srgbClr val="548235"/>
                          </a:solidFill>
                          <a:effectLst/>
                          <a:latin typeface="Calibri" panose="020F0502020204030204" pitchFamily="34" charset="0"/>
                        </a:rPr>
                        <a:t>6.448</a:t>
                      </a:r>
                    </a:p>
                  </a:txBody>
                  <a:tcPr marL="9525" marR="9525" marT="9525" marB="0" anchor="b">
                    <a:lnL>
                      <a:noFill/>
                    </a:lnL>
                    <a:lnR>
                      <a:noFill/>
                    </a:lnR>
                    <a:lnT>
                      <a:noFill/>
                    </a:lnT>
                    <a:lnB>
                      <a:noFill/>
                    </a:lnB>
                  </a:tcPr>
                </a:tc>
                <a:extLst>
                  <a:ext uri="{0D108BD9-81ED-4DB2-BD59-A6C34878D82A}">
                    <a16:rowId xmlns:a16="http://schemas.microsoft.com/office/drawing/2014/main" val="4148475965"/>
                  </a:ext>
                </a:extLst>
              </a:tr>
              <a:tr h="190500">
                <a:tc>
                  <a:txBody>
                    <a:bodyPr/>
                    <a:lstStyle/>
                    <a:p>
                      <a:pPr algn="l" fontAlgn="b"/>
                      <a:r>
                        <a:rPr lang="pt-BR" sz="1100" b="1" i="0" u="none" strike="noStrike">
                          <a:solidFill>
                            <a:srgbClr val="548235"/>
                          </a:solidFill>
                          <a:effectLst/>
                          <a:latin typeface="Calibri" panose="020F0502020204030204" pitchFamily="34" charset="0"/>
                        </a:rPr>
                        <a:t>Fundamental completo</a:t>
                      </a:r>
                    </a:p>
                  </a:txBody>
                  <a:tcPr marL="9525" marR="9525" marT="9525" marB="0" anchor="b">
                    <a:lnL>
                      <a:noFill/>
                    </a:lnL>
                    <a:lnR>
                      <a:noFill/>
                    </a:lnR>
                    <a:lnT>
                      <a:noFill/>
                    </a:lnT>
                    <a:lnB>
                      <a:noFill/>
                    </a:lnB>
                  </a:tcPr>
                </a:tc>
                <a:tc>
                  <a:txBody>
                    <a:bodyPr/>
                    <a:lstStyle/>
                    <a:p>
                      <a:pPr algn="ctr" fontAlgn="b"/>
                      <a:r>
                        <a:rPr lang="pt-BR" sz="1100" b="0" i="0" u="none" strike="noStrike">
                          <a:solidFill>
                            <a:srgbClr val="548235"/>
                          </a:solidFill>
                          <a:effectLst/>
                          <a:latin typeface="Calibri" panose="020F0502020204030204" pitchFamily="34" charset="0"/>
                        </a:rPr>
                        <a:t>3.658</a:t>
                      </a:r>
                    </a:p>
                  </a:txBody>
                  <a:tcPr marL="9525" marR="9525" marT="9525" marB="0" anchor="b">
                    <a:lnL>
                      <a:noFill/>
                    </a:lnL>
                    <a:lnR>
                      <a:noFill/>
                    </a:lnR>
                    <a:lnT>
                      <a:noFill/>
                    </a:lnT>
                    <a:lnB>
                      <a:noFill/>
                    </a:lnB>
                  </a:tcPr>
                </a:tc>
                <a:extLst>
                  <a:ext uri="{0D108BD9-81ED-4DB2-BD59-A6C34878D82A}">
                    <a16:rowId xmlns:a16="http://schemas.microsoft.com/office/drawing/2014/main" val="3065900840"/>
                  </a:ext>
                </a:extLst>
              </a:tr>
              <a:tr h="190500">
                <a:tc>
                  <a:txBody>
                    <a:bodyPr/>
                    <a:lstStyle/>
                    <a:p>
                      <a:pPr algn="l" fontAlgn="b"/>
                      <a:r>
                        <a:rPr lang="pt-BR" sz="1100" b="1" i="0" u="none" strike="noStrike">
                          <a:solidFill>
                            <a:srgbClr val="548235"/>
                          </a:solidFill>
                          <a:effectLst/>
                          <a:latin typeface="Calibri" panose="020F0502020204030204" pitchFamily="34" charset="0"/>
                        </a:rPr>
                        <a:t>Médio incompleto</a:t>
                      </a:r>
                    </a:p>
                  </a:txBody>
                  <a:tcPr marL="9525" marR="9525" marT="9525" marB="0" anchor="b">
                    <a:lnL>
                      <a:noFill/>
                    </a:lnL>
                    <a:lnR>
                      <a:noFill/>
                    </a:lnR>
                    <a:lnT>
                      <a:noFill/>
                    </a:lnT>
                    <a:lnB>
                      <a:noFill/>
                    </a:lnB>
                  </a:tcPr>
                </a:tc>
                <a:tc>
                  <a:txBody>
                    <a:bodyPr/>
                    <a:lstStyle/>
                    <a:p>
                      <a:pPr algn="ctr" fontAlgn="b"/>
                      <a:r>
                        <a:rPr lang="pt-BR" sz="1100" b="0" i="0" u="none" strike="noStrike">
                          <a:solidFill>
                            <a:srgbClr val="548235"/>
                          </a:solidFill>
                          <a:effectLst/>
                          <a:latin typeface="Calibri" panose="020F0502020204030204" pitchFamily="34" charset="0"/>
                        </a:rPr>
                        <a:t>4.464</a:t>
                      </a:r>
                    </a:p>
                  </a:txBody>
                  <a:tcPr marL="9525" marR="9525" marT="9525" marB="0" anchor="b">
                    <a:lnL>
                      <a:noFill/>
                    </a:lnL>
                    <a:lnR>
                      <a:noFill/>
                    </a:lnR>
                    <a:lnT>
                      <a:noFill/>
                    </a:lnT>
                    <a:lnB>
                      <a:noFill/>
                    </a:lnB>
                  </a:tcPr>
                </a:tc>
                <a:extLst>
                  <a:ext uri="{0D108BD9-81ED-4DB2-BD59-A6C34878D82A}">
                    <a16:rowId xmlns:a16="http://schemas.microsoft.com/office/drawing/2014/main" val="99175074"/>
                  </a:ext>
                </a:extLst>
              </a:tr>
              <a:tr h="190500">
                <a:tc>
                  <a:txBody>
                    <a:bodyPr/>
                    <a:lstStyle/>
                    <a:p>
                      <a:pPr algn="l" fontAlgn="b"/>
                      <a:r>
                        <a:rPr lang="pt-BR" sz="1100" b="1" i="0" u="none" strike="noStrike">
                          <a:solidFill>
                            <a:srgbClr val="548235"/>
                          </a:solidFill>
                          <a:effectLst/>
                          <a:latin typeface="Calibri" panose="020F0502020204030204" pitchFamily="34" charset="0"/>
                        </a:rPr>
                        <a:t>Médio completo</a:t>
                      </a:r>
                    </a:p>
                  </a:txBody>
                  <a:tcPr marL="9525" marR="9525" marT="9525" marB="0" anchor="b">
                    <a:lnL>
                      <a:noFill/>
                    </a:lnL>
                    <a:lnR>
                      <a:noFill/>
                    </a:lnR>
                    <a:lnT>
                      <a:noFill/>
                    </a:lnT>
                    <a:lnB>
                      <a:noFill/>
                    </a:lnB>
                  </a:tcPr>
                </a:tc>
                <a:tc>
                  <a:txBody>
                    <a:bodyPr/>
                    <a:lstStyle/>
                    <a:p>
                      <a:pPr algn="ctr" fontAlgn="b"/>
                      <a:r>
                        <a:rPr lang="pt-BR" sz="1100" b="0" i="0" u="none" strike="noStrike">
                          <a:solidFill>
                            <a:srgbClr val="548235"/>
                          </a:solidFill>
                          <a:effectLst/>
                          <a:latin typeface="Calibri" panose="020F0502020204030204" pitchFamily="34" charset="0"/>
                        </a:rPr>
                        <a:t>22.196</a:t>
                      </a:r>
                    </a:p>
                  </a:txBody>
                  <a:tcPr marL="9525" marR="9525" marT="9525" marB="0" anchor="b">
                    <a:lnL>
                      <a:noFill/>
                    </a:lnL>
                    <a:lnR>
                      <a:noFill/>
                    </a:lnR>
                    <a:lnT>
                      <a:noFill/>
                    </a:lnT>
                    <a:lnB>
                      <a:noFill/>
                    </a:lnB>
                  </a:tcPr>
                </a:tc>
                <a:extLst>
                  <a:ext uri="{0D108BD9-81ED-4DB2-BD59-A6C34878D82A}">
                    <a16:rowId xmlns:a16="http://schemas.microsoft.com/office/drawing/2014/main" val="633957146"/>
                  </a:ext>
                </a:extLst>
              </a:tr>
              <a:tr h="190500">
                <a:tc>
                  <a:txBody>
                    <a:bodyPr/>
                    <a:lstStyle/>
                    <a:p>
                      <a:pPr algn="l" fontAlgn="b"/>
                      <a:r>
                        <a:rPr lang="pt-BR" sz="1100" b="1" i="0" u="none" strike="noStrike">
                          <a:solidFill>
                            <a:srgbClr val="548235"/>
                          </a:solidFill>
                          <a:effectLst/>
                          <a:latin typeface="Calibri" panose="020F0502020204030204" pitchFamily="34" charset="0"/>
                        </a:rPr>
                        <a:t>Superior incompleto</a:t>
                      </a:r>
                    </a:p>
                  </a:txBody>
                  <a:tcPr marL="9525" marR="9525" marT="9525" marB="0" anchor="b">
                    <a:lnL>
                      <a:noFill/>
                    </a:lnL>
                    <a:lnR>
                      <a:noFill/>
                    </a:lnR>
                    <a:lnT>
                      <a:noFill/>
                    </a:lnT>
                    <a:lnB>
                      <a:noFill/>
                    </a:lnB>
                  </a:tcPr>
                </a:tc>
                <a:tc>
                  <a:txBody>
                    <a:bodyPr/>
                    <a:lstStyle/>
                    <a:p>
                      <a:pPr algn="ctr" fontAlgn="b"/>
                      <a:r>
                        <a:rPr lang="pt-BR" sz="1100" b="0" i="0" u="none" strike="noStrike">
                          <a:solidFill>
                            <a:srgbClr val="548235"/>
                          </a:solidFill>
                          <a:effectLst/>
                          <a:latin typeface="Calibri" panose="020F0502020204030204" pitchFamily="34" charset="0"/>
                        </a:rPr>
                        <a:t>7.564</a:t>
                      </a:r>
                    </a:p>
                  </a:txBody>
                  <a:tcPr marL="9525" marR="9525" marT="9525" marB="0" anchor="b">
                    <a:lnL>
                      <a:noFill/>
                    </a:lnL>
                    <a:lnR>
                      <a:noFill/>
                    </a:lnR>
                    <a:lnT>
                      <a:noFill/>
                    </a:lnT>
                    <a:lnB>
                      <a:noFill/>
                    </a:lnB>
                  </a:tcPr>
                </a:tc>
                <a:extLst>
                  <a:ext uri="{0D108BD9-81ED-4DB2-BD59-A6C34878D82A}">
                    <a16:rowId xmlns:a16="http://schemas.microsoft.com/office/drawing/2014/main" val="4231616595"/>
                  </a:ext>
                </a:extLst>
              </a:tr>
              <a:tr h="200025">
                <a:tc>
                  <a:txBody>
                    <a:bodyPr/>
                    <a:lstStyle/>
                    <a:p>
                      <a:pPr algn="l" fontAlgn="b"/>
                      <a:r>
                        <a:rPr lang="pt-BR" sz="1100" b="1" i="0" u="none" strike="noStrike">
                          <a:solidFill>
                            <a:srgbClr val="548235"/>
                          </a:solidFill>
                          <a:effectLst/>
                          <a:latin typeface="Calibri" panose="020F0502020204030204" pitchFamily="34" charset="0"/>
                        </a:rPr>
                        <a:t>Superior completo</a:t>
                      </a: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b"/>
                      <a:r>
                        <a:rPr lang="pt-BR" sz="1100" b="0" i="0" u="none" strike="noStrike" dirty="0">
                          <a:solidFill>
                            <a:srgbClr val="548235"/>
                          </a:solidFill>
                          <a:effectLst/>
                          <a:latin typeface="Calibri" panose="020F0502020204030204" pitchFamily="34" charset="0"/>
                        </a:rPr>
                        <a:t>17.050</a:t>
                      </a: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811288"/>
                  </a:ext>
                </a:extLst>
              </a:tr>
            </a:tbl>
          </a:graphicData>
        </a:graphic>
      </p:graphicFrame>
    </p:spTree>
    <p:extLst>
      <p:ext uri="{BB962C8B-B14F-4D97-AF65-F5344CB8AC3E}">
        <p14:creationId xmlns:p14="http://schemas.microsoft.com/office/powerpoint/2010/main" val="1765710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p:cNvSpPr/>
          <p:nvPr/>
        </p:nvSpPr>
        <p:spPr>
          <a:xfrm>
            <a:off x="-1" y="857250"/>
            <a:ext cx="9144001"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3" name="Imagem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5398" y="1139662"/>
            <a:ext cx="1532251" cy="918116"/>
          </a:xfrm>
          <a:prstGeom prst="rect">
            <a:avLst/>
          </a:prstGeom>
        </p:spPr>
      </p:pic>
      <p:graphicFrame>
        <p:nvGraphicFramePr>
          <p:cNvPr id="9" name="Gráfico 8"/>
          <p:cNvGraphicFramePr>
            <a:graphicFrameLocks/>
          </p:cNvGraphicFramePr>
          <p:nvPr>
            <p:extLst>
              <p:ext uri="{D42A27DB-BD31-4B8C-83A1-F6EECF244321}">
                <p14:modId xmlns:p14="http://schemas.microsoft.com/office/powerpoint/2010/main" val="1218205025"/>
              </p:ext>
            </p:extLst>
          </p:nvPr>
        </p:nvGraphicFramePr>
        <p:xfrm>
          <a:off x="213747" y="2253793"/>
          <a:ext cx="3502731" cy="2447789"/>
        </p:xfrm>
        <a:graphic>
          <a:graphicData uri="http://schemas.openxmlformats.org/drawingml/2006/chart">
            <c:chart xmlns:c="http://schemas.openxmlformats.org/drawingml/2006/chart" xmlns:r="http://schemas.openxmlformats.org/officeDocument/2006/relationships" r:id="rId3"/>
          </a:graphicData>
        </a:graphic>
      </p:graphicFrame>
      <p:sp>
        <p:nvSpPr>
          <p:cNvPr id="10" name="CaixaDeTexto 9"/>
          <p:cNvSpPr txBox="1"/>
          <p:nvPr/>
        </p:nvSpPr>
        <p:spPr>
          <a:xfrm>
            <a:off x="2947420" y="1255730"/>
            <a:ext cx="1286096" cy="727122"/>
          </a:xfrm>
          <a:prstGeom prst="rect">
            <a:avLst/>
          </a:prstGeom>
          <a:noFill/>
        </p:spPr>
        <p:txBody>
          <a:bodyPr wrap="square" rtlCol="0">
            <a:spAutoFit/>
          </a:bodyPr>
          <a:lstStyle/>
          <a:p>
            <a:pPr algn="ctr"/>
            <a:r>
              <a:rPr lang="pt-BR" sz="4125" dirty="0">
                <a:solidFill>
                  <a:schemeClr val="accent1">
                    <a:lumMod val="50000"/>
                  </a:schemeClr>
                </a:solidFill>
                <a:latin typeface="Arial Black" panose="020B0A04020102020204" pitchFamily="34" charset="0"/>
                <a:ea typeface="Open Sans Extrabold" panose="020B0906030804020204" pitchFamily="34" charset="0"/>
                <a:cs typeface="Open Sans Extrabold" panose="020B0906030804020204" pitchFamily="34" charset="0"/>
              </a:rPr>
              <a:t>DF</a:t>
            </a:r>
            <a:endParaRPr lang="en-US" sz="4125" dirty="0">
              <a:solidFill>
                <a:schemeClr val="accent1">
                  <a:lumMod val="50000"/>
                </a:schemeClr>
              </a:solidFill>
              <a:latin typeface="Arial Black" panose="020B0A04020102020204" pitchFamily="34" charset="0"/>
              <a:ea typeface="Open Sans Extrabold" panose="020B0906030804020204" pitchFamily="34" charset="0"/>
              <a:cs typeface="Open Sans Extrabold" panose="020B0906030804020204" pitchFamily="34" charset="0"/>
            </a:endParaRPr>
          </a:p>
        </p:txBody>
      </p:sp>
      <p:sp>
        <p:nvSpPr>
          <p:cNvPr id="19" name="Retângulo 18"/>
          <p:cNvSpPr/>
          <p:nvPr/>
        </p:nvSpPr>
        <p:spPr>
          <a:xfrm>
            <a:off x="2572528" y="2707234"/>
            <a:ext cx="108012" cy="108012"/>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pt-BR" sz="1350"/>
          </a:p>
        </p:txBody>
      </p:sp>
      <p:sp>
        <p:nvSpPr>
          <p:cNvPr id="20" name="Retângulo 19"/>
          <p:cNvSpPr/>
          <p:nvPr/>
        </p:nvSpPr>
        <p:spPr>
          <a:xfrm>
            <a:off x="2572528" y="2960105"/>
            <a:ext cx="108012" cy="108012"/>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t-BR" sz="1350"/>
          </a:p>
        </p:txBody>
      </p:sp>
      <p:sp>
        <p:nvSpPr>
          <p:cNvPr id="21" name="CaixaDeTexto 20"/>
          <p:cNvSpPr txBox="1"/>
          <p:nvPr/>
        </p:nvSpPr>
        <p:spPr>
          <a:xfrm>
            <a:off x="2701399" y="2645824"/>
            <a:ext cx="1134126" cy="253916"/>
          </a:xfrm>
          <a:prstGeom prst="rect">
            <a:avLst/>
          </a:prstGeom>
          <a:noFill/>
        </p:spPr>
        <p:txBody>
          <a:bodyPr wrap="square" rtlCol="0">
            <a:spAutoFit/>
          </a:bodyPr>
          <a:lstStyle/>
          <a:p>
            <a:r>
              <a:rPr lang="pt-BR" sz="1050" dirty="0">
                <a:solidFill>
                  <a:schemeClr val="bg1"/>
                </a:solidFill>
                <a:latin typeface="Titillium" panose="00000500000000000000" pitchFamily="50" charset="0"/>
              </a:rPr>
              <a:t>Centro-Oeste</a:t>
            </a:r>
          </a:p>
        </p:txBody>
      </p:sp>
      <p:sp>
        <p:nvSpPr>
          <p:cNvPr id="22" name="CaixaDeTexto 21"/>
          <p:cNvSpPr txBox="1"/>
          <p:nvPr/>
        </p:nvSpPr>
        <p:spPr>
          <a:xfrm>
            <a:off x="2715531" y="2884699"/>
            <a:ext cx="1134126" cy="253916"/>
          </a:xfrm>
          <a:prstGeom prst="rect">
            <a:avLst/>
          </a:prstGeom>
          <a:noFill/>
        </p:spPr>
        <p:txBody>
          <a:bodyPr wrap="square" rtlCol="0">
            <a:spAutoFit/>
          </a:bodyPr>
          <a:lstStyle/>
          <a:p>
            <a:r>
              <a:rPr lang="pt-BR" sz="1050" dirty="0">
                <a:solidFill>
                  <a:schemeClr val="bg1"/>
                </a:solidFill>
                <a:latin typeface="Titillium" panose="00000500000000000000" pitchFamily="50" charset="0"/>
              </a:rPr>
              <a:t>Sudeste</a:t>
            </a:r>
          </a:p>
        </p:txBody>
      </p:sp>
      <p:sp>
        <p:nvSpPr>
          <p:cNvPr id="31" name="CaixaDeTexto 30"/>
          <p:cNvSpPr txBox="1"/>
          <p:nvPr/>
        </p:nvSpPr>
        <p:spPr>
          <a:xfrm>
            <a:off x="671522" y="1114498"/>
            <a:ext cx="2194640" cy="784830"/>
          </a:xfrm>
          <a:prstGeom prst="rect">
            <a:avLst/>
          </a:prstGeom>
          <a:noFill/>
        </p:spPr>
        <p:txBody>
          <a:bodyPr wrap="none" rtlCol="0">
            <a:spAutoFit/>
          </a:bodyPr>
          <a:lstStyle/>
          <a:p>
            <a:pPr algn="r"/>
            <a:r>
              <a:rPr lang="pt-BR" sz="1500" dirty="0">
                <a:solidFill>
                  <a:schemeClr val="bg1"/>
                </a:solidFill>
                <a:latin typeface="Titillium" panose="00000500000000000000" pitchFamily="50" charset="0"/>
                <a:ea typeface="Open Sans Extrabold" panose="020B0906030804020204" pitchFamily="34" charset="0"/>
                <a:cs typeface="Open Sans Extrabold" panose="020B0906030804020204" pitchFamily="34" charset="0"/>
              </a:rPr>
              <a:t>maior número de doutores</a:t>
            </a:r>
          </a:p>
          <a:p>
            <a:pPr algn="r"/>
            <a:r>
              <a:rPr lang="pt-BR" sz="1500" dirty="0">
                <a:solidFill>
                  <a:schemeClr val="bg1"/>
                </a:solidFill>
                <a:latin typeface="Titillium" panose="00000500000000000000" pitchFamily="50" charset="0"/>
                <a:ea typeface="Open Sans Extrabold" panose="020B0906030804020204" pitchFamily="34" charset="0"/>
                <a:cs typeface="Open Sans Extrabold" panose="020B0906030804020204" pitchFamily="34" charset="0"/>
              </a:rPr>
              <a:t>por 100.000 habitantes</a:t>
            </a:r>
          </a:p>
          <a:p>
            <a:pPr algn="r"/>
            <a:r>
              <a:rPr lang="pt-BR" sz="1500" dirty="0">
                <a:solidFill>
                  <a:schemeClr val="bg1"/>
                </a:solidFill>
                <a:latin typeface="Titillium" panose="00000500000000000000" pitchFamily="50" charset="0"/>
                <a:ea typeface="Open Sans Extrabold" panose="020B0906030804020204" pitchFamily="34" charset="0"/>
                <a:cs typeface="Open Sans Extrabold" panose="020B0906030804020204" pitchFamily="34" charset="0"/>
              </a:rPr>
              <a:t>do Brasil.</a:t>
            </a:r>
          </a:p>
        </p:txBody>
      </p:sp>
      <p:sp>
        <p:nvSpPr>
          <p:cNvPr id="35" name="Pentágono 34"/>
          <p:cNvSpPr/>
          <p:nvPr/>
        </p:nvSpPr>
        <p:spPr>
          <a:xfrm>
            <a:off x="0" y="4846441"/>
            <a:ext cx="4856585" cy="944372"/>
          </a:xfrm>
          <a:prstGeom prst="homePlate">
            <a:avLst/>
          </a:prstGeom>
          <a:solidFill>
            <a:srgbClr val="172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tângulo 38"/>
          <p:cNvSpPr/>
          <p:nvPr/>
        </p:nvSpPr>
        <p:spPr>
          <a:xfrm>
            <a:off x="152969" y="4895424"/>
            <a:ext cx="3749996" cy="964367"/>
          </a:xfrm>
          <a:prstGeom prst="rect">
            <a:avLst/>
          </a:prstGeom>
        </p:spPr>
        <p:txBody>
          <a:bodyPr wrap="square">
            <a:spAutoFit/>
          </a:bodyPr>
          <a:lstStyle/>
          <a:p>
            <a:pPr>
              <a:lnSpc>
                <a:spcPts val="1725"/>
              </a:lnSpc>
            </a:pPr>
            <a:r>
              <a:rPr lang="pt-BR" sz="1200" dirty="0" smtClean="0">
                <a:solidFill>
                  <a:schemeClr val="bg1"/>
                </a:solidFill>
                <a:latin typeface="Titillium Lt" panose="00000400000000000000" pitchFamily="50" charset="0"/>
              </a:rPr>
              <a:t>Excelente Infraestrutura Urbana: Distribuição de Água (98,3%), Esgoto rede geral (91%), Distribuição de Energia ( rede geral 99%).  Alvenaria nas paredes (93,8%)</a:t>
            </a:r>
            <a:endParaRPr lang="pt-BR" sz="1350" dirty="0" smtClean="0">
              <a:solidFill>
                <a:schemeClr val="bg1"/>
              </a:solidFill>
              <a:latin typeface="Titillium Lt" panose="00000400000000000000" pitchFamily="50" charset="0"/>
            </a:endParaRPr>
          </a:p>
          <a:p>
            <a:pPr>
              <a:lnSpc>
                <a:spcPts val="1725"/>
              </a:lnSpc>
            </a:pPr>
            <a:r>
              <a:rPr lang="pt-BR" sz="1200" dirty="0">
                <a:solidFill>
                  <a:schemeClr val="bg1"/>
                </a:solidFill>
                <a:latin typeface="Titillium Lt" panose="00000400000000000000" pitchFamily="50" charset="0"/>
              </a:rPr>
              <a:t>Ruas </a:t>
            </a:r>
            <a:r>
              <a:rPr lang="pt-BR" sz="1200" dirty="0" err="1" smtClean="0">
                <a:solidFill>
                  <a:schemeClr val="bg1"/>
                </a:solidFill>
                <a:latin typeface="Titillium Lt" panose="00000400000000000000" pitchFamily="50" charset="0"/>
              </a:rPr>
              <a:t>afaltadas</a:t>
            </a:r>
            <a:r>
              <a:rPr lang="pt-BR" sz="1200" dirty="0" smtClean="0">
                <a:solidFill>
                  <a:schemeClr val="bg1"/>
                </a:solidFill>
                <a:latin typeface="Titillium Lt" panose="00000400000000000000" pitchFamily="50" charset="0"/>
              </a:rPr>
              <a:t>/pavimentada </a:t>
            </a:r>
            <a:r>
              <a:rPr lang="pt-BR" sz="1200" dirty="0">
                <a:solidFill>
                  <a:schemeClr val="bg1"/>
                </a:solidFill>
                <a:latin typeface="Titillium Lt" panose="00000400000000000000" pitchFamily="50" charset="0"/>
              </a:rPr>
              <a:t>( 94%), </a:t>
            </a:r>
            <a:r>
              <a:rPr lang="pt-BR" sz="1200" dirty="0" smtClean="0">
                <a:solidFill>
                  <a:schemeClr val="bg1"/>
                </a:solidFill>
                <a:latin typeface="Titillium Lt" panose="00000400000000000000" pitchFamily="50" charset="0"/>
              </a:rPr>
              <a:t> Iluminada (95%)</a:t>
            </a:r>
            <a:endParaRPr lang="en-US" sz="1200" dirty="0">
              <a:solidFill>
                <a:schemeClr val="bg1"/>
              </a:solidFill>
              <a:latin typeface="Titillium Lt" panose="00000400000000000000" pitchFamily="50" charset="0"/>
            </a:endParaRPr>
          </a:p>
        </p:txBody>
      </p:sp>
      <p:sp>
        <p:nvSpPr>
          <p:cNvPr id="45" name="Elipse 44"/>
          <p:cNvSpPr/>
          <p:nvPr/>
        </p:nvSpPr>
        <p:spPr>
          <a:xfrm>
            <a:off x="559090" y="1751785"/>
            <a:ext cx="533240" cy="533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2" name="Imagem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883" y="1888421"/>
            <a:ext cx="487654" cy="263729"/>
          </a:xfrm>
          <a:prstGeom prst="rect">
            <a:avLst/>
          </a:prstGeom>
        </p:spPr>
      </p:pic>
      <p:sp>
        <p:nvSpPr>
          <p:cNvPr id="76" name="Retângulo 75"/>
          <p:cNvSpPr/>
          <p:nvPr/>
        </p:nvSpPr>
        <p:spPr>
          <a:xfrm>
            <a:off x="7610431" y="2269256"/>
            <a:ext cx="1456274" cy="15546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tângulo 55"/>
          <p:cNvSpPr/>
          <p:nvPr/>
        </p:nvSpPr>
        <p:spPr>
          <a:xfrm>
            <a:off x="4584019" y="3872493"/>
            <a:ext cx="4559981" cy="2102014"/>
          </a:xfrm>
          <a:prstGeom prst="rect">
            <a:avLst/>
          </a:prstGeom>
          <a:solidFill>
            <a:srgbClr val="172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tângulo 60"/>
          <p:cNvSpPr/>
          <p:nvPr/>
        </p:nvSpPr>
        <p:spPr>
          <a:xfrm>
            <a:off x="5289542" y="4923500"/>
            <a:ext cx="706567" cy="438582"/>
          </a:xfrm>
          <a:prstGeom prst="rect">
            <a:avLst/>
          </a:prstGeom>
          <a:noFill/>
        </p:spPr>
        <p:txBody>
          <a:bodyPr wrap="square">
            <a:spAutoFit/>
          </a:bodyPr>
          <a:lstStyle/>
          <a:p>
            <a:r>
              <a:rPr lang="pt-BR" sz="2250" dirty="0">
                <a:solidFill>
                  <a:schemeClr val="bg1"/>
                </a:solidFill>
                <a:latin typeface="Titillium Bd" panose="00000800000000000000" pitchFamily="50" charset="0"/>
              </a:rPr>
              <a:t>35%</a:t>
            </a:r>
          </a:p>
        </p:txBody>
      </p:sp>
      <p:sp>
        <p:nvSpPr>
          <p:cNvPr id="70" name="Fluxograma: Atraso 69"/>
          <p:cNvSpPr/>
          <p:nvPr/>
        </p:nvSpPr>
        <p:spPr>
          <a:xfrm rot="16200000">
            <a:off x="7620017" y="974661"/>
            <a:ext cx="1439508" cy="1456273"/>
          </a:xfrm>
          <a:prstGeom prst="flowChartDelay">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Retângulo 78"/>
          <p:cNvSpPr/>
          <p:nvPr/>
        </p:nvSpPr>
        <p:spPr>
          <a:xfrm>
            <a:off x="7752071" y="2094797"/>
            <a:ext cx="1172994" cy="1592744"/>
          </a:xfrm>
          <a:prstGeom prst="rect">
            <a:avLst/>
          </a:prstGeom>
        </p:spPr>
        <p:txBody>
          <a:bodyPr wrap="square">
            <a:spAutoFit/>
          </a:bodyPr>
          <a:lstStyle/>
          <a:p>
            <a:pPr algn="ctr"/>
            <a:r>
              <a:rPr lang="pt-BR" sz="975" dirty="0">
                <a:solidFill>
                  <a:schemeClr val="accent1">
                    <a:lumMod val="50000"/>
                  </a:schemeClr>
                </a:solidFill>
                <a:latin typeface="Titillium" panose="00000500000000000000" pitchFamily="50" charset="0"/>
              </a:rPr>
              <a:t>Forte presença da economia criativa e setores de alto valor agregado com TI  (sexta maior economia no setor de informação e comunicação em valor adicionado bruto no Brasil).</a:t>
            </a:r>
          </a:p>
        </p:txBody>
      </p:sp>
      <p:sp>
        <p:nvSpPr>
          <p:cNvPr id="84" name="Retângulo 83"/>
          <p:cNvSpPr/>
          <p:nvPr/>
        </p:nvSpPr>
        <p:spPr>
          <a:xfrm>
            <a:off x="6067898" y="4048147"/>
            <a:ext cx="2367950" cy="242374"/>
          </a:xfrm>
          <a:prstGeom prst="rect">
            <a:avLst/>
          </a:prstGeom>
        </p:spPr>
        <p:txBody>
          <a:bodyPr wrap="square">
            <a:spAutoFit/>
          </a:bodyPr>
          <a:lstStyle/>
          <a:p>
            <a:r>
              <a:rPr lang="pt-BR" sz="975" dirty="0" smtClean="0">
                <a:solidFill>
                  <a:schemeClr val="bg1"/>
                </a:solidFill>
                <a:latin typeface="Titillium Lt" panose="00000400000000000000" pitchFamily="50" charset="0"/>
              </a:rPr>
              <a:t>Domicílios com acesso à Internet.</a:t>
            </a:r>
            <a:endParaRPr lang="en-US" sz="975" dirty="0">
              <a:solidFill>
                <a:schemeClr val="bg1"/>
              </a:solidFill>
              <a:latin typeface="Titillium Lt" panose="00000400000000000000" pitchFamily="50" charset="0"/>
            </a:endParaRPr>
          </a:p>
        </p:txBody>
      </p:sp>
      <p:sp>
        <p:nvSpPr>
          <p:cNvPr id="85" name="Retângulo 84"/>
          <p:cNvSpPr/>
          <p:nvPr/>
        </p:nvSpPr>
        <p:spPr>
          <a:xfrm>
            <a:off x="6032445" y="4696915"/>
            <a:ext cx="2403403" cy="242374"/>
          </a:xfrm>
          <a:prstGeom prst="rect">
            <a:avLst/>
          </a:prstGeom>
        </p:spPr>
        <p:txBody>
          <a:bodyPr wrap="square">
            <a:spAutoFit/>
          </a:bodyPr>
          <a:lstStyle/>
          <a:p>
            <a:endParaRPr lang="en-US" sz="975" dirty="0">
              <a:solidFill>
                <a:srgbClr val="FF0000"/>
              </a:solidFill>
              <a:latin typeface="Titillium Lt" panose="00000400000000000000" pitchFamily="50" charset="0"/>
            </a:endParaRPr>
          </a:p>
        </p:txBody>
      </p:sp>
      <p:sp>
        <p:nvSpPr>
          <p:cNvPr id="88" name="Retângulo 87"/>
          <p:cNvSpPr/>
          <p:nvPr/>
        </p:nvSpPr>
        <p:spPr>
          <a:xfrm>
            <a:off x="6510459" y="5457942"/>
            <a:ext cx="971741" cy="253916"/>
          </a:xfrm>
          <a:prstGeom prst="rect">
            <a:avLst/>
          </a:prstGeom>
        </p:spPr>
        <p:txBody>
          <a:bodyPr wrap="none">
            <a:spAutoFit/>
          </a:bodyPr>
          <a:lstStyle/>
          <a:p>
            <a:r>
              <a:rPr lang="pt-BR" sz="1050" dirty="0">
                <a:solidFill>
                  <a:srgbClr val="FF0000"/>
                </a:solidFill>
                <a:latin typeface="Titillium Bd" panose="00000800000000000000" pitchFamily="50" charset="0"/>
              </a:rPr>
              <a:t>* </a:t>
            </a:r>
            <a:r>
              <a:rPr lang="pt-BR" sz="1050" dirty="0">
                <a:solidFill>
                  <a:schemeClr val="bg1"/>
                </a:solidFill>
                <a:latin typeface="Titillium Bd" panose="00000800000000000000" pitchFamily="50" charset="0"/>
              </a:rPr>
              <a:t> </a:t>
            </a:r>
            <a:r>
              <a:rPr lang="pt-BR" sz="900" dirty="0" smtClean="0">
                <a:solidFill>
                  <a:schemeClr val="bg1"/>
                </a:solidFill>
                <a:latin typeface="Titillium Bd" panose="00000800000000000000" pitchFamily="50" charset="0"/>
              </a:rPr>
              <a:t>PDAD </a:t>
            </a:r>
            <a:r>
              <a:rPr lang="pt-BR" sz="900" dirty="0">
                <a:solidFill>
                  <a:schemeClr val="bg1"/>
                </a:solidFill>
                <a:latin typeface="Titillium Bd" panose="00000800000000000000" pitchFamily="50" charset="0"/>
              </a:rPr>
              <a:t>/ </a:t>
            </a:r>
            <a:r>
              <a:rPr lang="pt-BR" sz="900" dirty="0" smtClean="0">
                <a:solidFill>
                  <a:schemeClr val="bg1"/>
                </a:solidFill>
                <a:latin typeface="Titillium Bd" panose="00000800000000000000" pitchFamily="50" charset="0"/>
              </a:rPr>
              <a:t>2018 </a:t>
            </a:r>
            <a:endParaRPr lang="en-US" sz="900" dirty="0">
              <a:solidFill>
                <a:schemeClr val="bg1"/>
              </a:solidFill>
              <a:latin typeface="Titillium Bd" panose="00000800000000000000" pitchFamily="50" charset="0"/>
            </a:endParaRPr>
          </a:p>
        </p:txBody>
      </p:sp>
      <p:sp>
        <p:nvSpPr>
          <p:cNvPr id="94" name="Retângulo 93"/>
          <p:cNvSpPr/>
          <p:nvPr/>
        </p:nvSpPr>
        <p:spPr>
          <a:xfrm>
            <a:off x="6050505" y="4561598"/>
            <a:ext cx="2259675" cy="242374"/>
          </a:xfrm>
          <a:prstGeom prst="rect">
            <a:avLst/>
          </a:prstGeom>
        </p:spPr>
        <p:txBody>
          <a:bodyPr wrap="square">
            <a:spAutoFit/>
          </a:bodyPr>
          <a:lstStyle/>
          <a:p>
            <a:r>
              <a:rPr lang="pt-BR" sz="975" dirty="0" smtClean="0">
                <a:solidFill>
                  <a:schemeClr val="bg1"/>
                </a:solidFill>
                <a:latin typeface="Titillium Lt" panose="00000400000000000000" pitchFamily="50" charset="0"/>
              </a:rPr>
              <a:t>Domicílios com Celular. </a:t>
            </a:r>
            <a:r>
              <a:rPr lang="pt-BR" sz="975" dirty="0" smtClean="0">
                <a:solidFill>
                  <a:srgbClr val="FF0000"/>
                </a:solidFill>
                <a:latin typeface="Titillium Lt" panose="00000400000000000000" pitchFamily="50" charset="0"/>
              </a:rPr>
              <a:t>*</a:t>
            </a:r>
            <a:r>
              <a:rPr lang="pt-BR" sz="975" dirty="0" smtClean="0">
                <a:solidFill>
                  <a:schemeClr val="bg1"/>
                </a:solidFill>
                <a:latin typeface="Titillium Lt" panose="00000400000000000000" pitchFamily="50" charset="0"/>
              </a:rPr>
              <a:t> </a:t>
            </a:r>
            <a:endParaRPr lang="en-US" sz="975" dirty="0">
              <a:solidFill>
                <a:schemeClr val="bg1"/>
              </a:solidFill>
              <a:latin typeface="Titillium Lt" panose="00000400000000000000" pitchFamily="50" charset="0"/>
            </a:endParaRPr>
          </a:p>
        </p:txBody>
      </p:sp>
      <p:sp>
        <p:nvSpPr>
          <p:cNvPr id="95" name="Retângulo 94"/>
          <p:cNvSpPr/>
          <p:nvPr/>
        </p:nvSpPr>
        <p:spPr>
          <a:xfrm>
            <a:off x="5292969" y="4474933"/>
            <a:ext cx="721200" cy="438582"/>
          </a:xfrm>
          <a:prstGeom prst="rect">
            <a:avLst/>
          </a:prstGeom>
          <a:noFill/>
        </p:spPr>
        <p:txBody>
          <a:bodyPr wrap="square">
            <a:spAutoFit/>
          </a:bodyPr>
          <a:lstStyle/>
          <a:p>
            <a:r>
              <a:rPr lang="pt-BR" sz="2250" dirty="0" smtClean="0">
                <a:solidFill>
                  <a:schemeClr val="bg1"/>
                </a:solidFill>
                <a:latin typeface="Titillium Bd" panose="00000800000000000000" pitchFamily="50" charset="0"/>
              </a:rPr>
              <a:t>94%</a:t>
            </a:r>
            <a:endParaRPr lang="pt-BR" sz="2250" dirty="0">
              <a:solidFill>
                <a:schemeClr val="bg1"/>
              </a:solidFill>
              <a:latin typeface="Titillium Bd" panose="00000800000000000000" pitchFamily="50" charset="0"/>
            </a:endParaRPr>
          </a:p>
        </p:txBody>
      </p:sp>
      <p:grpSp>
        <p:nvGrpSpPr>
          <p:cNvPr id="2" name="Agrupar 1"/>
          <p:cNvGrpSpPr/>
          <p:nvPr/>
        </p:nvGrpSpPr>
        <p:grpSpPr>
          <a:xfrm>
            <a:off x="4597608" y="981345"/>
            <a:ext cx="1588719" cy="3424446"/>
            <a:chOff x="6131552" y="165994"/>
            <a:chExt cx="2118293" cy="4565927"/>
          </a:xfrm>
        </p:grpSpPr>
        <p:sp>
          <p:nvSpPr>
            <p:cNvPr id="75" name="Retângulo 74"/>
            <p:cNvSpPr/>
            <p:nvPr/>
          </p:nvSpPr>
          <p:spPr>
            <a:xfrm>
              <a:off x="6131552" y="1885819"/>
              <a:ext cx="1941699" cy="20734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tângulo 39"/>
            <p:cNvSpPr/>
            <p:nvPr/>
          </p:nvSpPr>
          <p:spPr>
            <a:xfrm>
              <a:off x="7047668" y="4147145"/>
              <a:ext cx="1202177" cy="584776"/>
            </a:xfrm>
            <a:prstGeom prst="rect">
              <a:avLst/>
            </a:prstGeom>
            <a:noFill/>
          </p:spPr>
          <p:txBody>
            <a:bodyPr wrap="square">
              <a:spAutoFit/>
            </a:bodyPr>
            <a:lstStyle/>
            <a:p>
              <a:r>
                <a:rPr lang="pt-BR" sz="2250" dirty="0" smtClean="0">
                  <a:solidFill>
                    <a:schemeClr val="bg1"/>
                  </a:solidFill>
                  <a:latin typeface="Titillium Bd" panose="00000800000000000000" pitchFamily="50" charset="0"/>
                </a:rPr>
                <a:t>93%</a:t>
              </a:r>
              <a:endParaRPr lang="pt-BR" sz="2250" dirty="0">
                <a:solidFill>
                  <a:schemeClr val="bg1"/>
                </a:solidFill>
                <a:latin typeface="Titillium Bd" panose="00000800000000000000" pitchFamily="50" charset="0"/>
              </a:endParaRPr>
            </a:p>
          </p:txBody>
        </p:sp>
        <p:sp>
          <p:nvSpPr>
            <p:cNvPr id="69" name="Fluxograma: Atraso 68"/>
            <p:cNvSpPr/>
            <p:nvPr/>
          </p:nvSpPr>
          <p:spPr>
            <a:xfrm rot="16200000">
              <a:off x="6142730" y="154817"/>
              <a:ext cx="1919344" cy="1941697"/>
            </a:xfrm>
            <a:prstGeom prst="flowChartDelay">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etângulo 88"/>
            <p:cNvSpPr/>
            <p:nvPr/>
          </p:nvSpPr>
          <p:spPr>
            <a:xfrm>
              <a:off x="6249905" y="1771303"/>
              <a:ext cx="1727828" cy="1477328"/>
            </a:xfrm>
            <a:prstGeom prst="rect">
              <a:avLst/>
            </a:prstGeom>
          </p:spPr>
          <p:txBody>
            <a:bodyPr wrap="square">
              <a:spAutoFit/>
            </a:bodyPr>
            <a:lstStyle/>
            <a:p>
              <a:pPr algn="ctr"/>
              <a:r>
                <a:rPr lang="pt-BR" sz="1350" dirty="0">
                  <a:solidFill>
                    <a:schemeClr val="accent1">
                      <a:lumMod val="50000"/>
                    </a:schemeClr>
                  </a:solidFill>
                  <a:latin typeface="Titillium Bd" panose="00000800000000000000" pitchFamily="50" charset="0"/>
                </a:rPr>
                <a:t>PIB per capita</a:t>
              </a:r>
            </a:p>
            <a:p>
              <a:pPr algn="ctr"/>
              <a:r>
                <a:rPr lang="pt-BR" sz="1050" dirty="0">
                  <a:solidFill>
                    <a:schemeClr val="accent1">
                      <a:lumMod val="50000"/>
                    </a:schemeClr>
                  </a:solidFill>
                  <a:latin typeface="Titillium" panose="00000500000000000000" pitchFamily="50" charset="0"/>
                </a:rPr>
                <a:t>é o mais elevado</a:t>
              </a:r>
            </a:p>
            <a:p>
              <a:pPr algn="ctr"/>
              <a:r>
                <a:rPr lang="pt-BR" sz="1050" dirty="0">
                  <a:solidFill>
                    <a:schemeClr val="accent1">
                      <a:lumMod val="50000"/>
                    </a:schemeClr>
                  </a:solidFill>
                  <a:latin typeface="Titillium" panose="00000500000000000000" pitchFamily="50" charset="0"/>
                </a:rPr>
                <a:t>do Brasil.</a:t>
              </a:r>
            </a:p>
            <a:p>
              <a:pPr algn="ctr"/>
              <a:r>
                <a:rPr lang="pt-BR" sz="750" dirty="0">
                  <a:solidFill>
                    <a:schemeClr val="accent1">
                      <a:lumMod val="50000"/>
                    </a:schemeClr>
                  </a:solidFill>
                  <a:latin typeface="Titillium" panose="00000500000000000000" pitchFamily="50" charset="0"/>
                </a:rPr>
                <a:t> </a:t>
              </a:r>
            </a:p>
            <a:p>
              <a:pPr algn="ctr"/>
              <a:r>
                <a:rPr lang="pt-BR" sz="1350" dirty="0">
                  <a:solidFill>
                    <a:schemeClr val="accent1">
                      <a:lumMod val="50000"/>
                    </a:schemeClr>
                  </a:solidFill>
                  <a:latin typeface="Titillium Bd" panose="00000800000000000000" pitchFamily="50" charset="0"/>
                </a:rPr>
                <a:t>2,5 </a:t>
              </a:r>
              <a:r>
                <a:rPr lang="pt-BR" sz="1050" dirty="0">
                  <a:solidFill>
                    <a:schemeClr val="accent1">
                      <a:lumMod val="50000"/>
                    </a:schemeClr>
                  </a:solidFill>
                  <a:latin typeface="Titillium" panose="00000500000000000000" pitchFamily="50" charset="0"/>
                </a:rPr>
                <a:t>vezes a</a:t>
              </a:r>
            </a:p>
            <a:p>
              <a:pPr algn="ctr"/>
              <a:r>
                <a:rPr lang="pt-BR" sz="1050" dirty="0">
                  <a:solidFill>
                    <a:schemeClr val="accent1">
                      <a:lumMod val="50000"/>
                    </a:schemeClr>
                  </a:solidFill>
                  <a:latin typeface="Titillium" panose="00000500000000000000" pitchFamily="50" charset="0"/>
                </a:rPr>
                <a:t>média nacional.</a:t>
              </a:r>
            </a:p>
          </p:txBody>
        </p:sp>
        <p:pic>
          <p:nvPicPr>
            <p:cNvPr id="99" name="Imagem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4293" y="394917"/>
              <a:ext cx="1371600" cy="1371600"/>
            </a:xfrm>
            <a:prstGeom prst="rect">
              <a:avLst/>
            </a:prstGeom>
          </p:spPr>
        </p:pic>
      </p:grpSp>
      <p:pic>
        <p:nvPicPr>
          <p:cNvPr id="100" name="Imagem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2931" y="1216470"/>
            <a:ext cx="862727" cy="865423"/>
          </a:xfrm>
          <a:prstGeom prst="rect">
            <a:avLst/>
          </a:prstGeom>
        </p:spPr>
      </p:pic>
      <p:grpSp>
        <p:nvGrpSpPr>
          <p:cNvPr id="3" name="Agrupar 2"/>
          <p:cNvGrpSpPr/>
          <p:nvPr/>
        </p:nvGrpSpPr>
        <p:grpSpPr>
          <a:xfrm>
            <a:off x="6101704" y="984634"/>
            <a:ext cx="1456274" cy="2844925"/>
            <a:chOff x="8135605" y="169845"/>
            <a:chExt cx="1941699" cy="3793233"/>
          </a:xfrm>
        </p:grpSpPr>
        <p:grpSp>
          <p:nvGrpSpPr>
            <p:cNvPr id="102" name="Agrupar 101"/>
            <p:cNvGrpSpPr/>
            <p:nvPr/>
          </p:nvGrpSpPr>
          <p:grpSpPr>
            <a:xfrm>
              <a:off x="8135605" y="169845"/>
              <a:ext cx="1941699" cy="3793233"/>
              <a:chOff x="6062536" y="167724"/>
              <a:chExt cx="1941699" cy="3793233"/>
            </a:xfrm>
          </p:grpSpPr>
          <p:sp>
            <p:nvSpPr>
              <p:cNvPr id="74" name="Retângulo 73"/>
              <p:cNvSpPr/>
              <p:nvPr/>
            </p:nvSpPr>
            <p:spPr>
              <a:xfrm>
                <a:off x="6062536" y="2059075"/>
                <a:ext cx="1941699" cy="19018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luxograma: Atraso 65"/>
              <p:cNvSpPr/>
              <p:nvPr/>
            </p:nvSpPr>
            <p:spPr>
              <a:xfrm rot="16200000">
                <a:off x="6073714" y="156547"/>
                <a:ext cx="1919344" cy="1941697"/>
              </a:xfrm>
              <a:prstGeom prst="flowChartDelay">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7" name="Retângulo 76"/>
            <p:cNvSpPr/>
            <p:nvPr/>
          </p:nvSpPr>
          <p:spPr>
            <a:xfrm>
              <a:off x="8248438" y="1774494"/>
              <a:ext cx="1727828" cy="1846660"/>
            </a:xfrm>
            <a:prstGeom prst="rect">
              <a:avLst/>
            </a:prstGeom>
          </p:spPr>
          <p:txBody>
            <a:bodyPr wrap="square">
              <a:spAutoFit/>
            </a:bodyPr>
            <a:lstStyle/>
            <a:p>
              <a:pPr algn="ctr"/>
              <a:r>
                <a:rPr lang="pt-BR" sz="1350" dirty="0">
                  <a:solidFill>
                    <a:schemeClr val="accent1">
                      <a:lumMod val="50000"/>
                    </a:schemeClr>
                  </a:solidFill>
                  <a:latin typeface="Titillium Bd" panose="00000800000000000000" pitchFamily="50" charset="0"/>
                </a:rPr>
                <a:t>3,6%</a:t>
              </a:r>
              <a:r>
                <a:rPr lang="pt-BR" sz="1050" dirty="0">
                  <a:solidFill>
                    <a:schemeClr val="accent1">
                      <a:lumMod val="50000"/>
                    </a:schemeClr>
                  </a:solidFill>
                  <a:latin typeface="Titillium" panose="00000500000000000000" pitchFamily="50" charset="0"/>
                </a:rPr>
                <a:t>  do total das atividades nacionais. </a:t>
              </a:r>
            </a:p>
            <a:p>
              <a:pPr algn="ctr"/>
              <a:r>
                <a:rPr lang="pt-BR" sz="750" dirty="0">
                  <a:solidFill>
                    <a:schemeClr val="accent1">
                      <a:lumMod val="50000"/>
                    </a:schemeClr>
                  </a:solidFill>
                  <a:latin typeface="Titillium" panose="00000500000000000000" pitchFamily="50" charset="0"/>
                </a:rPr>
                <a:t> </a:t>
              </a:r>
            </a:p>
            <a:p>
              <a:pPr algn="ctr"/>
              <a:r>
                <a:rPr lang="pt-BR" sz="1050" dirty="0">
                  <a:solidFill>
                    <a:schemeClr val="accent1">
                      <a:lumMod val="50000"/>
                    </a:schemeClr>
                  </a:solidFill>
                  <a:latin typeface="Titillium" panose="00000500000000000000" pitchFamily="50" charset="0"/>
                </a:rPr>
                <a:t>É a oitava do país, atrás de São Paulo, Rio de Janeiro, Minas Gerais, os estados do Sul e Bahia.</a:t>
              </a:r>
            </a:p>
          </p:txBody>
        </p:sp>
        <p:pic>
          <p:nvPicPr>
            <p:cNvPr id="101" name="Imagem 1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4439" y="407833"/>
              <a:ext cx="1279583" cy="1279583"/>
            </a:xfrm>
            <a:prstGeom prst="rect">
              <a:avLst/>
            </a:prstGeom>
          </p:spPr>
        </p:pic>
      </p:grpSp>
      <p:pic>
        <p:nvPicPr>
          <p:cNvPr id="41" name="Imagem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931" y="2980138"/>
            <a:ext cx="1524038" cy="3020613"/>
          </a:xfrm>
          <a:prstGeom prst="rect">
            <a:avLst/>
          </a:prstGeom>
        </p:spPr>
      </p:pic>
      <p:sp>
        <p:nvSpPr>
          <p:cNvPr id="43" name="Retângulo 42"/>
          <p:cNvSpPr/>
          <p:nvPr/>
        </p:nvSpPr>
        <p:spPr>
          <a:xfrm>
            <a:off x="6078893" y="4948508"/>
            <a:ext cx="2259675" cy="392415"/>
          </a:xfrm>
          <a:prstGeom prst="rect">
            <a:avLst/>
          </a:prstGeom>
        </p:spPr>
        <p:txBody>
          <a:bodyPr wrap="square">
            <a:spAutoFit/>
          </a:bodyPr>
          <a:lstStyle/>
          <a:p>
            <a:r>
              <a:rPr lang="pt-BR" sz="975" dirty="0" smtClean="0">
                <a:solidFill>
                  <a:schemeClr val="bg1"/>
                </a:solidFill>
                <a:latin typeface="Titillium Lt" panose="00000400000000000000" pitchFamily="50" charset="0"/>
              </a:rPr>
              <a:t>de residentes de 25 anos ou mais com pelo menos superior completo. </a:t>
            </a:r>
            <a:r>
              <a:rPr lang="pt-BR" sz="975" dirty="0" smtClean="0">
                <a:solidFill>
                  <a:srgbClr val="FF0000"/>
                </a:solidFill>
                <a:latin typeface="Titillium Lt" panose="00000400000000000000" pitchFamily="50" charset="0"/>
              </a:rPr>
              <a:t>*</a:t>
            </a:r>
            <a:r>
              <a:rPr lang="pt-BR" sz="975" dirty="0" smtClean="0">
                <a:solidFill>
                  <a:schemeClr val="bg1"/>
                </a:solidFill>
                <a:latin typeface="Titillium Lt" panose="00000400000000000000" pitchFamily="50" charset="0"/>
              </a:rPr>
              <a:t> </a:t>
            </a:r>
            <a:endParaRPr lang="en-US" sz="975" dirty="0">
              <a:solidFill>
                <a:schemeClr val="bg1"/>
              </a:solidFill>
              <a:latin typeface="Titillium Lt" panose="00000400000000000000" pitchFamily="50" charset="0"/>
            </a:endParaRPr>
          </a:p>
        </p:txBody>
      </p:sp>
    </p:spTree>
    <p:extLst>
      <p:ext uri="{BB962C8B-B14F-4D97-AF65-F5344CB8AC3E}">
        <p14:creationId xmlns:p14="http://schemas.microsoft.com/office/powerpoint/2010/main" val="655810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Crise e DF</a:t>
            </a:r>
            <a:endParaRPr lang="pt-BR" dirty="0"/>
          </a:p>
        </p:txBody>
      </p:sp>
      <p:sp>
        <p:nvSpPr>
          <p:cNvPr id="3" name="Espaço Reservado para Conteúdo 2"/>
          <p:cNvSpPr>
            <a:spLocks noGrp="1"/>
          </p:cNvSpPr>
          <p:nvPr>
            <p:ph idx="1"/>
          </p:nvPr>
        </p:nvSpPr>
        <p:spPr/>
        <p:txBody>
          <a:bodyPr>
            <a:normAutofit fontScale="92500" lnSpcReduction="20000"/>
          </a:bodyPr>
          <a:lstStyle/>
          <a:p>
            <a:r>
              <a:rPr lang="pt-BR" dirty="0" smtClean="0"/>
              <a:t>Crises nacionais têm efeitos na economia local, contudo essa crise afetou significativamente o mercado de trabalho e o nível de atividades.</a:t>
            </a:r>
          </a:p>
          <a:p>
            <a:r>
              <a:rPr lang="pt-BR" dirty="0" smtClean="0"/>
              <a:t>Áreas mais carentes e menos escolarizadas sofrendo mais que regiões ricas e escolarizadas.</a:t>
            </a:r>
          </a:p>
          <a:p>
            <a:r>
              <a:rPr lang="pt-BR" dirty="0" smtClean="0"/>
              <a:t>Recuperação Lenta: Tanto do nível de atividades, como do mercado de trabalho. </a:t>
            </a:r>
          </a:p>
          <a:p>
            <a:r>
              <a:rPr lang="pt-BR" dirty="0" smtClean="0"/>
              <a:t>Crise Fiscal: Afeta diretamente economia local.</a:t>
            </a:r>
          </a:p>
          <a:p>
            <a:r>
              <a:rPr lang="pt-BR" dirty="0" smtClean="0"/>
              <a:t>Inflação não deve fruto de preocupações (sujeito a controle contas públicas/comportamento câmbio)</a:t>
            </a:r>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4042161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Comentários Finais</a:t>
            </a:r>
            <a:endParaRPr lang="pt-BR" dirty="0"/>
          </a:p>
        </p:txBody>
      </p:sp>
      <p:sp>
        <p:nvSpPr>
          <p:cNvPr id="3" name="Espaço Reservado para Número de Slide 2"/>
          <p:cNvSpPr>
            <a:spLocks noGrp="1"/>
          </p:cNvSpPr>
          <p:nvPr>
            <p:ph type="sldNum" sz="quarter" idx="12"/>
          </p:nvPr>
        </p:nvSpPr>
        <p:spPr/>
        <p:txBody>
          <a:bodyPr/>
          <a:lstStyle/>
          <a:p>
            <a:fld id="{D57F1E4F-1CFF-5643-939E-217C01CDF565}" type="slidenum">
              <a:rPr lang="en-US" smtClean="0"/>
              <a:pPr/>
              <a:t>41</a:t>
            </a:fld>
            <a:endParaRPr lang="en-US" dirty="0"/>
          </a:p>
        </p:txBody>
      </p:sp>
      <p:sp>
        <p:nvSpPr>
          <p:cNvPr id="4" name="CaixaDeTexto 3"/>
          <p:cNvSpPr txBox="1"/>
          <p:nvPr/>
        </p:nvSpPr>
        <p:spPr>
          <a:xfrm>
            <a:off x="591671" y="1604682"/>
            <a:ext cx="8095129" cy="4431983"/>
          </a:xfrm>
          <a:prstGeom prst="rect">
            <a:avLst/>
          </a:prstGeom>
          <a:noFill/>
        </p:spPr>
        <p:txBody>
          <a:bodyPr wrap="square" rtlCol="0">
            <a:spAutoFit/>
          </a:bodyPr>
          <a:lstStyle/>
          <a:p>
            <a:pPr marL="285750" indent="-285750">
              <a:buFont typeface="Arial" panose="020B0604020202020204" pitchFamily="34" charset="0"/>
              <a:buChar char="•"/>
            </a:pPr>
            <a:r>
              <a:rPr lang="pt-BR" sz="2400" dirty="0" smtClean="0"/>
              <a:t>Há alguns sinais de recuperação: criação de empregos formais, recuperação do comércio e pequeno aumento no crédito. No entanto, economia ainda muito longe de níveis pré-crises, estimativas para nível nacional do hiato do produto perto de 6 a 7%!</a:t>
            </a:r>
          </a:p>
          <a:p>
            <a:pPr marL="285750" indent="-285750">
              <a:buFont typeface="Arial" panose="020B0604020202020204" pitchFamily="34" charset="0"/>
              <a:buChar char="•"/>
            </a:pPr>
            <a:r>
              <a:rPr lang="pt-BR" sz="2400" dirty="0" smtClean="0"/>
              <a:t>Consequências preocupantes deste longo período de estagnação em níveis de desemprego tão elevados, aumento de desempregados de longo prazo, perda de capital humano, maior dificuldade de reinserção, menor perspectiva de crescimento de longo prazo. </a:t>
            </a:r>
            <a:endParaRPr lang="pt-BR" sz="2400" dirty="0" smtClean="0"/>
          </a:p>
          <a:p>
            <a:pPr marL="285750" indent="-285750">
              <a:buFont typeface="Arial" panose="020B0604020202020204" pitchFamily="34" charset="0"/>
              <a:buChar char="•"/>
            </a:pPr>
            <a:endParaRPr lang="pt-BR" sz="2400" dirty="0" smtClean="0"/>
          </a:p>
          <a:p>
            <a:pPr marL="285750" indent="-285750">
              <a:buFont typeface="Arial" panose="020B0604020202020204" pitchFamily="34" charset="0"/>
              <a:buChar char="•"/>
            </a:pPr>
            <a:endParaRPr lang="pt-BR" dirty="0"/>
          </a:p>
        </p:txBody>
      </p:sp>
    </p:spTree>
    <p:extLst>
      <p:ext uri="{BB962C8B-B14F-4D97-AF65-F5344CB8AC3E}">
        <p14:creationId xmlns:p14="http://schemas.microsoft.com/office/powerpoint/2010/main" val="2893484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LINKS</a:t>
            </a:r>
            <a:endParaRPr lang="pt-BR" dirty="0"/>
          </a:p>
        </p:txBody>
      </p:sp>
      <p:sp>
        <p:nvSpPr>
          <p:cNvPr id="3" name="Espaço Reservado para Número de Slide 2"/>
          <p:cNvSpPr>
            <a:spLocks noGrp="1"/>
          </p:cNvSpPr>
          <p:nvPr>
            <p:ph type="sldNum" sz="quarter" idx="12"/>
          </p:nvPr>
        </p:nvSpPr>
        <p:spPr/>
        <p:txBody>
          <a:bodyPr/>
          <a:lstStyle/>
          <a:p>
            <a:fld id="{D57F1E4F-1CFF-5643-939E-217C01CDF565}" type="slidenum">
              <a:rPr lang="en-US" smtClean="0"/>
              <a:pPr/>
              <a:t>42</a:t>
            </a:fld>
            <a:endParaRPr lang="en-US" dirty="0"/>
          </a:p>
        </p:txBody>
      </p:sp>
      <p:sp>
        <p:nvSpPr>
          <p:cNvPr id="4" name="CaixaDeTexto 3"/>
          <p:cNvSpPr txBox="1"/>
          <p:nvPr/>
        </p:nvSpPr>
        <p:spPr>
          <a:xfrm>
            <a:off x="394447" y="1613647"/>
            <a:ext cx="8292353" cy="4247317"/>
          </a:xfrm>
          <a:prstGeom prst="rect">
            <a:avLst/>
          </a:prstGeom>
          <a:noFill/>
        </p:spPr>
        <p:txBody>
          <a:bodyPr wrap="square" rtlCol="0">
            <a:spAutoFit/>
          </a:bodyPr>
          <a:lstStyle/>
          <a:p>
            <a:r>
              <a:rPr lang="pt-BR" dirty="0" smtClean="0"/>
              <a:t>Boletim conjuntura Codeplan:</a:t>
            </a:r>
          </a:p>
          <a:p>
            <a:r>
              <a:rPr lang="pt-BR" dirty="0" smtClean="0">
                <a:hlinkClick r:id="rId2"/>
              </a:rPr>
              <a:t>http://www.codeplan.df.gov.br/wp-content/uploads/2018/02/Boletim_de_Conjuntura_do_DF_2018_1_Trimestre.pdf</a:t>
            </a:r>
            <a:endParaRPr lang="pt-BR" dirty="0" smtClean="0"/>
          </a:p>
          <a:p>
            <a:endParaRPr lang="pt-BR" dirty="0" smtClean="0"/>
          </a:p>
          <a:p>
            <a:r>
              <a:rPr lang="pt-BR" dirty="0" smtClean="0"/>
              <a:t>Brasília Metropolitana:</a:t>
            </a:r>
          </a:p>
          <a:p>
            <a:r>
              <a:rPr lang="pt-BR" dirty="0">
                <a:hlinkClick r:id="rId3"/>
              </a:rPr>
              <a:t>http://brasiliametropolitana.codeplan.df.gov.br</a:t>
            </a:r>
            <a:r>
              <a:rPr lang="pt-BR" dirty="0" smtClean="0">
                <a:hlinkClick r:id="rId3"/>
              </a:rPr>
              <a:t>/</a:t>
            </a:r>
            <a:endParaRPr lang="pt-BR" dirty="0" smtClean="0"/>
          </a:p>
          <a:p>
            <a:endParaRPr lang="pt-BR" dirty="0"/>
          </a:p>
          <a:p>
            <a:r>
              <a:rPr lang="pt-BR" dirty="0" err="1" smtClean="0"/>
              <a:t>Siedf</a:t>
            </a:r>
            <a:r>
              <a:rPr lang="pt-BR" dirty="0" smtClean="0"/>
              <a:t>:</a:t>
            </a:r>
          </a:p>
          <a:p>
            <a:r>
              <a:rPr lang="pt-BR" dirty="0">
                <a:hlinkClick r:id="rId4"/>
              </a:rPr>
              <a:t>http://siedf.dev.codeplan.df.gov.br</a:t>
            </a:r>
            <a:r>
              <a:rPr lang="pt-BR" dirty="0" smtClean="0">
                <a:hlinkClick r:id="rId4"/>
              </a:rPr>
              <a:t>/</a:t>
            </a:r>
            <a:endParaRPr lang="pt-BR" dirty="0" smtClean="0"/>
          </a:p>
          <a:p>
            <a:endParaRPr lang="pt-BR" dirty="0"/>
          </a:p>
          <a:p>
            <a:r>
              <a:rPr lang="pt-BR" dirty="0" smtClean="0"/>
              <a:t>Texto para discussão </a:t>
            </a:r>
            <a:r>
              <a:rPr lang="pt-BR" dirty="0"/>
              <a:t>C</a:t>
            </a:r>
            <a:r>
              <a:rPr lang="pt-BR" dirty="0" smtClean="0"/>
              <a:t>odeplan:</a:t>
            </a:r>
          </a:p>
          <a:p>
            <a:r>
              <a:rPr lang="pt-BR" dirty="0">
                <a:hlinkClick r:id="rId5"/>
              </a:rPr>
              <a:t>http://www.codeplan.df.gov.br/texto-para-discussao</a:t>
            </a:r>
            <a:r>
              <a:rPr lang="pt-BR" dirty="0" smtClean="0">
                <a:hlinkClick r:id="rId5"/>
              </a:rPr>
              <a:t>/</a:t>
            </a:r>
            <a:endParaRPr lang="pt-BR" dirty="0" smtClean="0"/>
          </a:p>
          <a:p>
            <a:endParaRPr lang="pt-BR" dirty="0" smtClean="0"/>
          </a:p>
          <a:p>
            <a:endParaRPr lang="pt-BR" dirty="0"/>
          </a:p>
          <a:p>
            <a:endParaRPr lang="pt-BR" dirty="0"/>
          </a:p>
        </p:txBody>
      </p:sp>
    </p:spTree>
    <p:extLst>
      <p:ext uri="{BB962C8B-B14F-4D97-AF65-F5344CB8AC3E}">
        <p14:creationId xmlns:p14="http://schemas.microsoft.com/office/powerpoint/2010/main" val="128587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897380" y="2194560"/>
            <a:ext cx="5246370" cy="2339102"/>
          </a:xfrm>
          <a:prstGeom prst="rect">
            <a:avLst/>
          </a:prstGeom>
          <a:noFill/>
        </p:spPr>
        <p:txBody>
          <a:bodyPr wrap="square" rtlCol="0">
            <a:spAutoFit/>
          </a:bodyPr>
          <a:lstStyle/>
          <a:p>
            <a:pPr algn="ctr"/>
            <a:r>
              <a:rPr lang="pt-BR" sz="2200" dirty="0" smtClean="0"/>
              <a:t>OBRIGADO.</a:t>
            </a:r>
          </a:p>
          <a:p>
            <a:pPr algn="ctr"/>
            <a:r>
              <a:rPr lang="pt-BR" sz="2200" dirty="0" smtClean="0"/>
              <a:t>Diretoria de Estudos e Pesquisas Econômicas</a:t>
            </a:r>
          </a:p>
          <a:p>
            <a:pPr algn="ctr"/>
            <a:endParaRPr lang="pt-BR" sz="2200" dirty="0"/>
          </a:p>
          <a:p>
            <a:pPr algn="ctr"/>
            <a:endParaRPr lang="pt-BR" sz="2200" dirty="0" smtClean="0"/>
          </a:p>
          <a:p>
            <a:pPr algn="ctr"/>
            <a:r>
              <a:rPr lang="pt-BR" sz="2200" dirty="0" smtClean="0">
                <a:hlinkClick r:id="rId2"/>
              </a:rPr>
              <a:t>www.codeplan.df.gov.br</a:t>
            </a:r>
            <a:endParaRPr lang="pt-BR" sz="2200" dirty="0" smtClean="0"/>
          </a:p>
          <a:p>
            <a:pPr algn="ctr"/>
            <a:endParaRPr lang="pt-BR" dirty="0" smtClean="0"/>
          </a:p>
          <a:p>
            <a:endParaRPr lang="pt-BR" dirty="0"/>
          </a:p>
        </p:txBody>
      </p:sp>
      <p:sp>
        <p:nvSpPr>
          <p:cNvPr id="2" name="Espaço Reservado para Número de Slide 1"/>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681576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Desigualdade</a:t>
            </a:r>
            <a:endParaRPr lang="pt-BR" dirty="0"/>
          </a:p>
        </p:txBody>
      </p:sp>
      <p:sp>
        <p:nvSpPr>
          <p:cNvPr id="3" name="Espaço Reservado para Conteúdo 2"/>
          <p:cNvSpPr>
            <a:spLocks noGrp="1"/>
          </p:cNvSpPr>
          <p:nvPr>
            <p:ph idx="1"/>
          </p:nvPr>
        </p:nvSpPr>
        <p:spPr>
          <a:xfrm>
            <a:off x="457200" y="1542302"/>
            <a:ext cx="8767482" cy="4996614"/>
          </a:xfrm>
        </p:spPr>
        <p:txBody>
          <a:bodyPr>
            <a:normAutofit/>
          </a:bodyPr>
          <a:lstStyle/>
          <a:p>
            <a:endParaRPr lang="pt-BR" dirty="0" smtClean="0"/>
          </a:p>
          <a:p>
            <a:r>
              <a:rPr lang="pt-BR" dirty="0" smtClean="0"/>
              <a:t>DF desigualdade Alta e Persistente.</a:t>
            </a:r>
          </a:p>
          <a:p>
            <a:pPr lvl="1"/>
            <a:r>
              <a:rPr lang="pt-BR" dirty="0" smtClean="0"/>
              <a:t>Público x Privado (Rosa, 2016)</a:t>
            </a:r>
          </a:p>
          <a:p>
            <a:pPr lvl="1"/>
            <a:r>
              <a:rPr lang="pt-BR" dirty="0" smtClean="0"/>
              <a:t>Desigualdade entre Regiões importante para explicar Desigualdade mercado de trabalho. (Cruz et. ali, 2016)</a:t>
            </a:r>
          </a:p>
          <a:p>
            <a:pPr lvl="1"/>
            <a:r>
              <a:rPr lang="pt-BR" dirty="0" err="1" smtClean="0"/>
              <a:t>Microempreendor</a:t>
            </a:r>
            <a:r>
              <a:rPr lang="pt-BR" dirty="0"/>
              <a:t> </a:t>
            </a:r>
            <a:r>
              <a:rPr lang="pt-BR" dirty="0" smtClean="0"/>
              <a:t>(Prospera): Afeta mais a sobrevivência do negócio do que a criação de empregos. (Rosa, Bertholini, Vilela e Campos, 2018)</a:t>
            </a:r>
          </a:p>
          <a:p>
            <a:pPr lvl="1"/>
            <a:r>
              <a:rPr lang="pt-BR" dirty="0" smtClean="0"/>
              <a:t>Ensino Técnico: Efeito positivo sobre salário, (Cruz, Rosa e Camara, 2018): ~15% de aumento de salário.</a:t>
            </a:r>
          </a:p>
          <a:p>
            <a:pPr lvl="1"/>
            <a:endParaRPr lang="pt-BR" dirty="0" smtClean="0"/>
          </a:p>
          <a:p>
            <a:endParaRPr lang="pt-BR" dirty="0"/>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4234074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42191"/>
            <a:ext cx="8229600" cy="1143000"/>
          </a:xfrm>
        </p:spPr>
        <p:txBody>
          <a:bodyPr>
            <a:normAutofit fontScale="90000"/>
          </a:bodyPr>
          <a:lstStyle/>
          <a:p>
            <a:r>
              <a:rPr lang="pt-BR" dirty="0"/>
              <a:t>Por que é </a:t>
            </a:r>
            <a:r>
              <a:rPr lang="pt-BR" dirty="0" smtClean="0"/>
              <a:t>importante estudar Desigualdade?</a:t>
            </a:r>
            <a:r>
              <a:rPr lang="pt-BR" dirty="0"/>
              <a:t/>
            </a:r>
            <a:br>
              <a:rPr lang="pt-BR" dirty="0"/>
            </a:br>
            <a:endParaRPr lang="pt-BR" dirty="0"/>
          </a:p>
        </p:txBody>
      </p:sp>
      <p:sp>
        <p:nvSpPr>
          <p:cNvPr id="3" name="Espaço Reservado para Conteúdo 2"/>
          <p:cNvSpPr>
            <a:spLocks noGrp="1"/>
          </p:cNvSpPr>
          <p:nvPr>
            <p:ph idx="1"/>
          </p:nvPr>
        </p:nvSpPr>
        <p:spPr/>
        <p:txBody>
          <a:bodyPr>
            <a:normAutofit/>
          </a:bodyPr>
          <a:lstStyle/>
          <a:p>
            <a:pPr lvl="1"/>
            <a:r>
              <a:rPr lang="pt-BR" dirty="0" smtClean="0"/>
              <a:t>Loteria </a:t>
            </a:r>
            <a:r>
              <a:rPr lang="pt-BR" dirty="0"/>
              <a:t>da Vida X Igualdade de Oportunidades: Diferentes pontos de partida</a:t>
            </a:r>
          </a:p>
          <a:p>
            <a:pPr lvl="1"/>
            <a:r>
              <a:rPr lang="pt-BR" dirty="0" smtClean="0"/>
              <a:t>Sociedades </a:t>
            </a:r>
            <a:r>
              <a:rPr lang="pt-BR" dirty="0"/>
              <a:t>com renda muito concentrada tendem a crescer menos: não é possível massificar o consumo.</a:t>
            </a:r>
          </a:p>
          <a:p>
            <a:pPr lvl="1"/>
            <a:r>
              <a:rPr lang="pt-BR" dirty="0"/>
              <a:t>Violência: Sociedades Desiguais tendem a ser mais violentas</a:t>
            </a:r>
          </a:p>
          <a:p>
            <a:pPr lvl="1"/>
            <a:r>
              <a:rPr lang="pt-BR" dirty="0"/>
              <a:t>Desigualdade Riqueza x Democracia: Muitos ricos influenciando o processo democrático.</a:t>
            </a:r>
          </a:p>
          <a:p>
            <a:endParaRPr lang="pt-BR" dirty="0"/>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225159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Pobreza no DF</a:t>
            </a:r>
            <a:endParaRPr lang="pt-BR" dirty="0"/>
          </a:p>
        </p:txBody>
      </p:sp>
      <p:sp>
        <p:nvSpPr>
          <p:cNvPr id="3" name="Espaço Reservado para Conteúdo 2"/>
          <p:cNvSpPr>
            <a:spLocks noGrp="1"/>
          </p:cNvSpPr>
          <p:nvPr>
            <p:ph idx="1"/>
          </p:nvPr>
        </p:nvSpPr>
        <p:spPr/>
        <p:txBody>
          <a:bodyPr>
            <a:normAutofit/>
          </a:bodyPr>
          <a:lstStyle/>
          <a:p>
            <a:r>
              <a:rPr lang="pt-BR" dirty="0"/>
              <a:t>Pobreza no DF</a:t>
            </a:r>
          </a:p>
          <a:p>
            <a:pPr lvl="1"/>
            <a:r>
              <a:rPr lang="pt-BR" dirty="0"/>
              <a:t>Ainda que Rica o </a:t>
            </a:r>
            <a:r>
              <a:rPr lang="pt-BR" dirty="0" smtClean="0"/>
              <a:t>DF </a:t>
            </a:r>
            <a:r>
              <a:rPr lang="pt-BR" dirty="0"/>
              <a:t>concentra regiões de extrema pobreza, por exemplo chácara Santa Luzia, dados da pesquisa </a:t>
            </a:r>
            <a:r>
              <a:rPr lang="pt-BR" dirty="0" smtClean="0"/>
              <a:t>Codeplan sobre esta região, </a:t>
            </a:r>
            <a:r>
              <a:rPr lang="pt-BR" dirty="0"/>
              <a:t>estimativas de extrema pobreza próximas a de Uganda ou Angola! </a:t>
            </a:r>
          </a:p>
          <a:p>
            <a:pPr lvl="1"/>
            <a:r>
              <a:rPr lang="pt-BR" dirty="0"/>
              <a:t>Gonçalves et. ali (2015) estudo sobre a pobreza a partir do Cadastro único, Habitação explicação grande parte da pobreza no </a:t>
            </a:r>
            <a:r>
              <a:rPr lang="pt-BR" dirty="0" smtClean="0"/>
              <a:t>DF (~40%) </a:t>
            </a:r>
            <a:endParaRPr lang="pt-BR" dirty="0"/>
          </a:p>
        </p:txBody>
      </p:sp>
      <p:sp>
        <p:nvSpPr>
          <p:cNvPr id="4" name="Espaço Reservado para Número de Slide 3"/>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1840301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24662"/>
            <a:ext cx="8820472" cy="6237460"/>
          </a:xfrm>
          <a:prstGeom prst="rect">
            <a:avLst/>
          </a:prstGeom>
        </p:spPr>
      </p:pic>
    </p:spTree>
    <p:extLst>
      <p:ext uri="{BB962C8B-B14F-4D97-AF65-F5344CB8AC3E}">
        <p14:creationId xmlns:p14="http://schemas.microsoft.com/office/powerpoint/2010/main" val="498728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2483768" y="482285"/>
            <a:ext cx="4536504" cy="6375715"/>
          </a:xfrm>
          <a:prstGeom prst="rect">
            <a:avLst/>
          </a:prstGeom>
        </p:spPr>
      </p:pic>
    </p:spTree>
    <p:extLst>
      <p:ext uri="{BB962C8B-B14F-4D97-AF65-F5344CB8AC3E}">
        <p14:creationId xmlns:p14="http://schemas.microsoft.com/office/powerpoint/2010/main" val="303702246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21166</TotalTime>
  <Words>1732</Words>
  <Application>Microsoft Office PowerPoint</Application>
  <PresentationFormat>Apresentação na tela (4:3)</PresentationFormat>
  <Paragraphs>279</Paragraphs>
  <Slides>43</Slides>
  <Notes>5</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43</vt:i4>
      </vt:variant>
    </vt:vector>
  </HeadingPairs>
  <TitlesOfParts>
    <vt:vector size="55" baseType="lpstr">
      <vt:lpstr>Malgun Gothic</vt:lpstr>
      <vt:lpstr>Arial</vt:lpstr>
      <vt:lpstr>Arial Black</vt:lpstr>
      <vt:lpstr>Arial Rounded MT Bold</vt:lpstr>
      <vt:lpstr>Calibri</vt:lpstr>
      <vt:lpstr>Open Sans Extrabold</vt:lpstr>
      <vt:lpstr>Times New Roman</vt:lpstr>
      <vt:lpstr>Titillium</vt:lpstr>
      <vt:lpstr>Titillium Bd</vt:lpstr>
      <vt:lpstr>Titillium Lt</vt:lpstr>
      <vt:lpstr>Wingdings</vt:lpstr>
      <vt:lpstr>Tema do Office</vt:lpstr>
      <vt:lpstr>Apresentação do PowerPoint</vt:lpstr>
      <vt:lpstr> Roteiro</vt:lpstr>
      <vt:lpstr>Apresentação do PowerPoint</vt:lpstr>
      <vt:lpstr>Apresentação do PowerPoint</vt:lpstr>
      <vt:lpstr>Desigualdade</vt:lpstr>
      <vt:lpstr>Por que é importante estudar Desigualdade? </vt:lpstr>
      <vt:lpstr>Pobreza no DF</vt:lpstr>
      <vt:lpstr>Apresentação do PowerPoint</vt:lpstr>
      <vt:lpstr>Apresentação do PowerPoint</vt:lpstr>
      <vt:lpstr>Apresentação do PowerPoint</vt:lpstr>
      <vt:lpstr>Estrutura etária segundo renda mensal domiciliar per capita, Brasil e DF, 2015</vt:lpstr>
      <vt:lpstr>Apresentação do PowerPoint</vt:lpstr>
      <vt:lpstr>Apresentação do PowerPoint</vt:lpstr>
      <vt:lpstr>Apresentação do PowerPoint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Comércio varejista</vt:lpstr>
      <vt:lpstr>Apresentação do PowerPoint</vt:lpstr>
      <vt:lpstr>Apresentação do PowerPoint</vt:lpstr>
      <vt:lpstr>Apresentação do PowerPoint</vt:lpstr>
      <vt:lpstr>Apresentação do PowerPoint</vt:lpstr>
      <vt:lpstr>Apresentação do PowerPoint</vt:lpstr>
      <vt:lpstr>Apresentação do PowerPoint</vt:lpstr>
      <vt:lpstr>Gráfico 06 - IPCA - Índice original e núcleo por média aparada suavizada - Variação acumulada em 12 meses (%) – Brasília – junho 2019</vt:lpstr>
      <vt:lpstr>Apresentação do PowerPoint</vt:lpstr>
      <vt:lpstr>Apresentação do PowerPoint</vt:lpstr>
      <vt:lpstr>Apresentação do PowerPoint</vt:lpstr>
      <vt:lpstr>Apresentação do PowerPoint</vt:lpstr>
      <vt:lpstr>Previsão para a taxa de desemprego</vt:lpstr>
      <vt:lpstr>Apresentação do PowerPoint</vt:lpstr>
      <vt:lpstr>Apresentação do PowerPoint</vt:lpstr>
      <vt:lpstr>Apresentação do PowerPoint</vt:lpstr>
      <vt:lpstr>Desemprego longo prazo (perfil e valores absolutos PNADC/IBGE)</vt:lpstr>
      <vt:lpstr>Crise e DF</vt:lpstr>
      <vt:lpstr>Comentários Finais</vt:lpstr>
      <vt:lpstr>LINKS</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Bruno de Oliveira Cruz</dc:creator>
  <cp:lastModifiedBy>Bruno de Oliveira Cruz</cp:lastModifiedBy>
  <cp:revision>807</cp:revision>
  <cp:lastPrinted>2017-06-19T17:05:14Z</cp:lastPrinted>
  <dcterms:created xsi:type="dcterms:W3CDTF">2016-06-02T14:56:42Z</dcterms:created>
  <dcterms:modified xsi:type="dcterms:W3CDTF">2019-08-06T19:11:43Z</dcterms:modified>
</cp:coreProperties>
</file>