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2779-260B-4E1A-A387-E6A5F99339AC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840C-D10B-40D1-92F6-C445A0ADD0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25</a:t>
            </a:fld>
            <a:endParaRPr lang="pt-B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26</a:t>
            </a:fld>
            <a:endParaRPr lang="pt-BR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27</a:t>
            </a:fld>
            <a:endParaRPr lang="pt-B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28</a:t>
            </a:fld>
            <a:endParaRPr lang="pt-BR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29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30</a:t>
            </a:fld>
            <a:endParaRPr lang="pt-BR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31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840C-D10B-40D1-92F6-C445A0ADD0F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CFFE0-1AF4-42E7-924C-B8811F580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2550AA-40C9-4A5A-9445-3E7EC78F8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7FDC36-5644-4FA2-9DCC-6D926F3B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595738-C6BD-43DC-9502-5509E75B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7942DD-66DF-4804-A4EC-DC1E394A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11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D44EA-4550-41E2-9E8E-A8B6FEE9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B1D585-5100-4C61-A23D-4E203528D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DA211A-A605-460C-BD5D-1CDE7E188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603C01-A45B-4F70-B056-6E02EF04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961A3D-F2E7-410C-824B-B6EEC31A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18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1180E5-F139-49DC-9C9A-19C782388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97217F-BB74-4FB9-9476-225EEBAFD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D0865B-A79D-4511-B018-0A2AA663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AF43AC-0048-4AB8-9230-3AB80B1C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77E46B-8BD6-48CD-89EB-955D26B6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130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11536-0481-47EE-BF05-31E20B01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A0C585-3F9B-4218-A70F-5841239D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4C41AE-F9EB-463A-B510-1D653784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71EE80-01A8-4E41-86C8-761970CA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C5BCDE-E842-4E0B-BAF0-D013C783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004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96420-9259-4342-AD66-D79C342E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A22C49-ACF8-49C5-BBCE-75CC7D563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70DBF5-2984-47C2-9154-C8A7DE5C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26E9A8-84A2-4F90-8139-92FDB4FF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07BA27-6E82-4A90-87BA-248A66F36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43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B2940-5192-49BD-9EFE-88FA6E33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FCC2FD-1930-4B4A-98D6-DDC698853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4555B5-C0B6-40CF-838C-96D2BD7C1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AA6783-FDC9-488D-82A3-82944C30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5170AB-03BE-4414-9BE9-68D7D145D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E152C5-87F8-4D48-BB81-A6B1C770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340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D6C4-6A10-48B5-B3A2-E170A073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38F9BA-0D0F-420C-AF70-5F7657B04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CA5561-C901-484B-9436-404CB9494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F7D7BD7-6A78-4445-8779-9A0C50659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C02C5C4-03BE-4A79-979F-54FDC15B5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CDE18A-1049-4E04-9158-6522C09E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7057D13-89E6-4B35-9B4F-AB1B26E9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8DB3999-EB1C-4C56-9FFD-B796187E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088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9D8F8-FAFA-4150-B434-2421B002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E6F521-61E7-4717-92CC-DCDAFEA6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7882C0-E9E5-4EFF-817B-61C374A8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F92FD3-8AC1-4462-8BCA-83099917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77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238ADD-8C13-4683-87EC-5CFA677D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81EB757-AF59-4D89-9CB4-E28B3958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0BB37F6-2E56-4316-9078-5C437A95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937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BAD92-0C9A-417F-AE31-07024A229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615425-8628-4599-AF46-1FCEA6F8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A9DC91-33E2-40FB-A931-9CDEA7150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3568EE-2047-4E83-92FD-2D301A22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8351F9-7AE7-47B5-8BD5-3EB076BAF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92D0D4-CE7C-4364-A04A-8EF4C215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09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CD0A6-4A80-4CFC-B773-37768B04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C6A84BE-5FDD-4CC9-A618-82A86E05A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FF4E65-4207-4492-B86A-EDB82BAB3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D391E8-A340-4BFD-8108-E8378559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8F8496-049F-44BD-A16A-7546285E4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6536A1-4B3D-47BF-8193-915C6F37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70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5D5E2C-235F-484C-A334-B3F40269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F9203C-F7A8-449E-B25C-F93F9DF84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1D8AF5-D260-48EA-B312-97DD3C820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D62E-8F74-4345-839B-32DD98832D16}" type="datetimeFigureOut">
              <a:rPr lang="pt-BR" smtClean="0"/>
              <a:pPr/>
              <a:t>24/08/2019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2949C6-7385-4F74-8CA7-D77440D7F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5451BC-973A-4CC6-A8F1-B63123931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21854-FA02-472A-9D2E-A3F2FBD598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319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2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3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4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5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joreiro@unb.br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hyperlink" Target="http://www.jcloreiro.wordpress.com/" TargetMode="External"/><Relationship Id="rId4" Type="http://schemas.openxmlformats.org/officeDocument/2006/relationships/hyperlink" Target="http://www.joseluisoreiro.ecn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5455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Crescimento e Regimes de Política Macroeconômica: Teoria e Aplicação ao caso Brasileiro (1999-2011)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121649"/>
          </a:xfrm>
        </p:spPr>
        <p:txBody>
          <a:bodyPr>
            <a:noAutofit/>
          </a:bodyPr>
          <a:lstStyle/>
          <a:p>
            <a:pPr algn="ctr"/>
            <a:r>
              <a:rPr lang="pt-BR" sz="2400" dirty="0"/>
              <a:t>José Luis Oreiro </a:t>
            </a:r>
          </a:p>
          <a:p>
            <a:pPr algn="ctr"/>
            <a:r>
              <a:rPr lang="pt-BR" sz="2000" dirty="0"/>
              <a:t>Professor do Departamento de Economia da Universidade de Brasília</a:t>
            </a:r>
          </a:p>
          <a:p>
            <a:pPr algn="ctr"/>
            <a:r>
              <a:rPr lang="pt-BR" sz="2000" dirty="0"/>
              <a:t>Pesquisador Nível IB do CNPq</a:t>
            </a:r>
          </a:p>
          <a:p>
            <a:pPr algn="ctr"/>
            <a:r>
              <a:rPr lang="pt-BR" sz="2000" dirty="0"/>
              <a:t>Pesquisador Associado do Centro de Estudos do Novo-Desenvolvimentismo da FGV-SP</a:t>
            </a:r>
          </a:p>
          <a:p>
            <a:pPr algn="ctr"/>
            <a:r>
              <a:rPr lang="pt-BR" sz="2000" dirty="0"/>
              <a:t>Líder do Grupo de Pesquisa Macroeconomia Estruturalista do Desenvolvimento </a:t>
            </a:r>
          </a:p>
        </p:txBody>
      </p:sp>
      <p:pic>
        <p:nvPicPr>
          <p:cNvPr id="4" name="Imagem 3" descr="http://1.bp.blogspot.com/_KPAka0CQN9M/TOa04qazOBI/AAAAAAAAAIw/d-xCwu8V78Y/s1600/logo_unb1.jpg">
            <a:extLst>
              <a:ext uri="{FF2B5EF4-FFF2-40B4-BE49-F238E27FC236}">
                <a16:creationId xmlns:a16="http://schemas.microsoft.com/office/drawing/2014/main" id="{EBD2A2A2-06A6-4C86-AE27-D2072AA9F0D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232248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Regime Ideal de Política Macroeconômica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Condições para a existência de um regime ideal: </a:t>
            </a:r>
          </a:p>
          <a:p>
            <a:pPr lvl="1" algn="just"/>
            <a:r>
              <a:rPr lang="pt-BR" i="1" dirty="0"/>
              <a:t>Consistência</a:t>
            </a:r>
            <a:r>
              <a:rPr lang="pt-BR" dirty="0"/>
              <a:t> no sentido de Tinbergen: os objetivos e as metas operacionais do regime de política macroeconômica devem ser consistentes no sentido de que a obtenção simultânea dos mesmos é possível a partir da manipulação dos instrumentos de política econômica a disposição do </a:t>
            </a:r>
            <a:r>
              <a:rPr lang="pt-BR" i="1" dirty="0" err="1"/>
              <a:t>policy-maker</a:t>
            </a:r>
            <a:r>
              <a:rPr lang="pt-BR" i="1" dirty="0"/>
              <a:t>. </a:t>
            </a:r>
          </a:p>
          <a:p>
            <a:pPr lvl="2" algn="just"/>
            <a:r>
              <a:rPr lang="pt-BR" dirty="0"/>
              <a:t>Uma condição para isso é que os objetivos e as metas operacionais das diversas políticas macroeconômicas tenham efeitos de </a:t>
            </a:r>
            <a:r>
              <a:rPr lang="pt-BR" i="1" dirty="0" err="1"/>
              <a:t>spillover</a:t>
            </a:r>
            <a:r>
              <a:rPr lang="pt-BR" dirty="0"/>
              <a:t> positivos, ou seja, a </a:t>
            </a:r>
            <a:r>
              <a:rPr lang="pt-BR" dirty="0" err="1"/>
              <a:t>percecução</a:t>
            </a:r>
            <a:r>
              <a:rPr lang="pt-BR" dirty="0"/>
              <a:t> de um objetivo ou meta operacional deve atuar no sentido de facilitar a obtenção dos demais objetivos ou metas operacionais. </a:t>
            </a:r>
          </a:p>
          <a:p>
            <a:pPr lvl="1" algn="just"/>
            <a:r>
              <a:rPr lang="pt-BR" i="1" dirty="0"/>
              <a:t>Sustentabilidade</a:t>
            </a:r>
            <a:r>
              <a:rPr lang="pt-BR" dirty="0"/>
              <a:t>: o regime de política macroeconômica deve promover a escolha de um padrão ou regime de crescimento que seja sustentável no longo-prazo. </a:t>
            </a:r>
          </a:p>
          <a:p>
            <a:pPr lvl="2" algn="just"/>
            <a:r>
              <a:rPr lang="pt-BR" dirty="0"/>
              <a:t>No caso dos países em desenvolvimento, sem moeda reserva internacional, isso significa um regime de crescimento do tipo </a:t>
            </a:r>
            <a:r>
              <a:rPr lang="pt-BR" i="1" dirty="0" err="1"/>
              <a:t>export-led</a:t>
            </a:r>
            <a:r>
              <a:rPr lang="pt-BR" i="1" dirty="0"/>
              <a:t>.</a:t>
            </a:r>
            <a:r>
              <a:rPr lang="pt-B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o" r:id="rId4" imgW="5536206" imgH="6212757" progId="Word.Document.12">
                  <p:embed/>
                </p:oleObj>
              </mc:Choice>
              <mc:Fallback>
                <p:oleObj name="Documento" r:id="rId4" imgW="5536206" imgH="621275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lipse 4"/>
          <p:cNvSpPr/>
          <p:nvPr/>
        </p:nvSpPr>
        <p:spPr>
          <a:xfrm>
            <a:off x="2267744" y="3645024"/>
            <a:ext cx="1944216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123728" y="692696"/>
            <a:ext cx="2304256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283968" y="764704"/>
            <a:ext cx="223224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211960" y="2492896"/>
            <a:ext cx="244827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355976" y="5157192"/>
            <a:ext cx="223224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211960" y="3717032"/>
            <a:ext cx="2520280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Autofit/>
          </a:bodyPr>
          <a:lstStyle/>
          <a:p>
            <a:pPr algn="ctr"/>
            <a:r>
              <a:rPr lang="pt-BR" sz="4000" dirty="0"/>
              <a:t>Regimes de Política Macroeconômica no Brasil (1999-2011)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r>
              <a:rPr lang="pt-BR" dirty="0"/>
              <a:t>Após o abandono da “âncora cambial” o Brasil adotou três regimes distintos de política macroeconômica: </a:t>
            </a:r>
          </a:p>
          <a:p>
            <a:pPr lvl="1"/>
            <a:r>
              <a:rPr lang="pt-BR" dirty="0"/>
              <a:t>Tripé Macroeconômico (1999-2005)</a:t>
            </a:r>
          </a:p>
          <a:p>
            <a:pPr lvl="1"/>
            <a:r>
              <a:rPr lang="pt-BR" dirty="0"/>
              <a:t>Tripé Flexibilizado (2006-2008)</a:t>
            </a:r>
          </a:p>
          <a:p>
            <a:pPr lvl="1"/>
            <a:r>
              <a:rPr lang="pt-BR" dirty="0"/>
              <a:t>Desenvolvimentismo Inconsistente (2009-?)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o" r:id="rId4" imgW="5530101" imgH="2890215" progId="Word.Document.12">
                  <p:embed/>
                </p:oleObj>
              </mc:Choice>
              <mc:Fallback>
                <p:oleObj name="Documento" r:id="rId4" imgW="5530101" imgH="289021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3999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4572000" y="2492896"/>
            <a:ext cx="4572000" cy="35283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1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o" r:id="rId4" imgW="5536206" imgH="5488853" progId="Word.Document.12">
                  <p:embed/>
                </p:oleObj>
              </mc:Choice>
              <mc:Fallback>
                <p:oleObj name="Documento" r:id="rId4" imgW="5536206" imgH="548885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lipse 2"/>
          <p:cNvSpPr/>
          <p:nvPr/>
        </p:nvSpPr>
        <p:spPr>
          <a:xfrm>
            <a:off x="4283968" y="980728"/>
            <a:ext cx="2088232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444208" y="4005064"/>
            <a:ext cx="269979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1979712" y="4005064"/>
            <a:ext cx="216024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123728" y="2996952"/>
            <a:ext cx="1656184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516216" y="5301208"/>
            <a:ext cx="2627784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923928" y="2276872"/>
            <a:ext cx="237626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1835696" y="5949280"/>
            <a:ext cx="230425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o" r:id="rId4" imgW="5530101" imgH="2890215" progId="Word.Document.12">
                  <p:embed/>
                </p:oleObj>
              </mc:Choice>
              <mc:Fallback>
                <p:oleObj name="Documento" r:id="rId4" imgW="5530101" imgH="289021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3999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6804248" y="3501008"/>
            <a:ext cx="2339752" cy="17281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Definições preliminares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pPr algn="just"/>
            <a:r>
              <a:rPr lang="pt-BR" sz="1600" b="1" dirty="0"/>
              <a:t>Regime de política macroeconômica</a:t>
            </a:r>
            <a:r>
              <a:rPr lang="pt-BR" sz="1600" dirty="0"/>
              <a:t>: É o conjunto de objetivos, metas e instrumentos de política macroeconômica, bem como o arcabouço institucional no qual essas políticas são implementadas. </a:t>
            </a:r>
          </a:p>
          <a:p>
            <a:pPr lvl="1" algn="just"/>
            <a:r>
              <a:rPr lang="pt-BR" sz="1600" dirty="0"/>
              <a:t>Os </a:t>
            </a:r>
            <a:r>
              <a:rPr lang="pt-BR" sz="1600" i="1" dirty="0"/>
              <a:t>objetivos</a:t>
            </a:r>
            <a:r>
              <a:rPr lang="pt-BR" sz="1600" dirty="0"/>
              <a:t> mais gerais da política macroeconômica são a obtenção do pleno-emprego da força de trabalho, estabilidade da taxa de inflação, crescimento robusto e sustentável do produto real e equidade da distribuição de renda. </a:t>
            </a:r>
          </a:p>
          <a:p>
            <a:pPr lvl="1" algn="just"/>
            <a:r>
              <a:rPr lang="pt-BR" sz="1600" dirty="0"/>
              <a:t>Os </a:t>
            </a:r>
            <a:r>
              <a:rPr lang="pt-BR" sz="1600" i="1" dirty="0"/>
              <a:t>instrumentos </a:t>
            </a:r>
            <a:r>
              <a:rPr lang="pt-BR" sz="1600" dirty="0"/>
              <a:t>de política macroeconômica são a taxa básica de juros, os impostos, os gastos do governo, a taxa de câmbio (nas economias onde prevalece o regime de câmbio administrado) e os diversos instrumentos regulatórios (depósito compulsório, taxação sobre certos tipos de entrada de capitais e </a:t>
            </a:r>
            <a:r>
              <a:rPr lang="pt-BR" sz="1600" dirty="0" err="1"/>
              <a:t>etc</a:t>
            </a:r>
            <a:r>
              <a:rPr lang="pt-BR" sz="1600" dirty="0"/>
              <a:t>) que permitem um controle mais ou menos direto da taxa de expansão do crédito bancário e do ingresso de capitais externos. </a:t>
            </a:r>
          </a:p>
          <a:p>
            <a:pPr lvl="1" algn="just"/>
            <a:r>
              <a:rPr lang="pt-BR" sz="1600" dirty="0"/>
              <a:t>Em função do </a:t>
            </a:r>
            <a:r>
              <a:rPr lang="pt-BR" sz="1600" b="1" i="1" dirty="0"/>
              <a:t>hiato temporal </a:t>
            </a:r>
            <a:r>
              <a:rPr lang="pt-BR" sz="1600" dirty="0"/>
              <a:t>envolvido entre a mudança nos valores dos instrumentos e a obtenção dos objetivos da política econômica, deve-se definir uma estratégia para a obtenção desses objetivos, o que envolve a fixação de valores numéricos para certas variáveis chave como, por exemplo, a taxa de inflação e o ritmo de expansão do PIB. </a:t>
            </a:r>
          </a:p>
          <a:p>
            <a:pPr lvl="1" algn="just"/>
            <a:r>
              <a:rPr lang="pt-BR" sz="1600" dirty="0"/>
              <a:t>Esses valores numéricos são as </a:t>
            </a:r>
            <a:r>
              <a:rPr lang="pt-BR" sz="1600" i="1" dirty="0"/>
              <a:t>metas operacionais</a:t>
            </a:r>
            <a:r>
              <a:rPr lang="pt-BR" sz="1600" dirty="0"/>
              <a:t> da política econômica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5940152" y="3645024"/>
            <a:ext cx="3203848" cy="20882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Novo-Desenvolvimentismo ou Desenvolvimentismo Inconsistente?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/>
              <a:t>A crise financeira de 2008, ocorrida após a falência do </a:t>
            </a:r>
            <a:r>
              <a:rPr lang="es-ES_tradnl" i="1" dirty="0"/>
              <a:t>Lehman Brothers</a:t>
            </a:r>
            <a:r>
              <a:rPr lang="es-ES_tradnl" dirty="0"/>
              <a:t> no dia 15 de setembro daquele ano, levou a um aprofundamento do processo de flexibilização do “tripé macroeconômico”, estabelecendo as bases de um novo regime de política macroeconômica no Brasil. </a:t>
            </a:r>
          </a:p>
          <a:p>
            <a:pPr algn="just"/>
            <a:r>
              <a:rPr lang="es-ES_tradnl" dirty="0"/>
              <a:t>O sucesso inegável das políticas anti-cíclicas no Brasil permitiu uma mudança no discurso econômico do governo,  com o abandono progressivo da retórica do “tripé macroeconômico” e sua substituição por um discurso  “novo-desenvolvimentista”.  </a:t>
            </a:r>
          </a:p>
          <a:p>
            <a:pPr algn="just"/>
            <a:r>
              <a:rPr lang="es-ES_tradnl" dirty="0"/>
              <a:t>Com efeito, na campanha presidencial de 2010, a candidata do governo, Dilma Rouseff, assumiu explicitamente o discurso “novo-desenvolvimentista”, afirmando que a política econômica de seu governo seria pautada pelos princípios básicos desse discurso (O Estado de São Paulo, 27/12/2009)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Novo-Desenvolvimentismo e Regime de Política Macroeconômica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/>
              <a:t>O novo-desenvolvimentismo, conceito desenvolvido no Brasil a partir dos trabalhos de Bresser-Pereira (2006, 2007, 2009), é definido como um conjunto de propostas de reformas institucionais e de políticas econômicas, por meio das quais as nações de desenvolvimento médio buscam alcançar o nível de renda </a:t>
            </a:r>
            <a:r>
              <a:rPr lang="pt-BR" sz="2000" dirty="0" err="1"/>
              <a:t>per-capita</a:t>
            </a:r>
            <a:r>
              <a:rPr lang="pt-BR" sz="2000" dirty="0"/>
              <a:t> dos países desenvolvidos. </a:t>
            </a:r>
          </a:p>
          <a:p>
            <a:pPr algn="just"/>
            <a:r>
              <a:rPr lang="pt-BR" sz="2000" dirty="0"/>
              <a:t>Essa estratégia de “</a:t>
            </a:r>
            <a:r>
              <a:rPr lang="pt-BR" sz="2000" dirty="0" err="1"/>
              <a:t>alcançamento</a:t>
            </a:r>
            <a:r>
              <a:rPr lang="pt-BR" sz="2000" dirty="0"/>
              <a:t>” baseia-se explicitamente na adoção de um regime de crescimento do tipo </a:t>
            </a:r>
            <a:r>
              <a:rPr lang="pt-BR" sz="2000" i="1" dirty="0" err="1"/>
              <a:t>export-led</a:t>
            </a:r>
            <a:r>
              <a:rPr lang="pt-BR" sz="2000" dirty="0"/>
              <a:t>, no qual a promoção de exportações de produtos manufaturados induz a aceleração do ritmo de acumulação de capital e de introdução de progresso tecnológico na economia.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Características do RPM Novo-Desenvolvimentista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800" i="1" dirty="0"/>
              <a:t>Política cambial ativa</a:t>
            </a:r>
            <a:r>
              <a:rPr lang="pt-BR" sz="2800" dirty="0"/>
              <a:t>, que mantenha a taxa real de câmbio num nível competitivo no médio e longo-prazo, </a:t>
            </a:r>
          </a:p>
          <a:p>
            <a:pPr algn="just"/>
            <a:r>
              <a:rPr lang="pt-BR" sz="2800" i="1" dirty="0"/>
              <a:t>Política fiscal responsável</a:t>
            </a:r>
            <a:r>
              <a:rPr lang="pt-BR" sz="2800" dirty="0"/>
              <a:t> que elimine o déficit público, ao mesmo tempo em que permite o aumento sustentável do investimento público. </a:t>
            </a:r>
          </a:p>
          <a:p>
            <a:pPr algn="just"/>
            <a:r>
              <a:rPr lang="pt-BR" sz="2800" i="1" dirty="0"/>
              <a:t>Política salarial </a:t>
            </a:r>
            <a:r>
              <a:rPr lang="pt-BR" sz="2800" dirty="0"/>
              <a:t>que promova a moderação salarial ao vincular o aumento dos salários reais ao crescimento da produtividade do trabalho, garantindo assim a </a:t>
            </a:r>
            <a:r>
              <a:rPr lang="pt-BR" sz="2800" i="1" dirty="0"/>
              <a:t>estabilidade da distribuição funcional da renda no longo prazo</a:t>
            </a:r>
            <a:r>
              <a:rPr lang="pt-BR" sz="2800" dirty="0"/>
              <a:t>.  </a:t>
            </a:r>
          </a:p>
          <a:p>
            <a:pPr algn="just"/>
            <a:r>
              <a:rPr lang="pt-BR" sz="2800" dirty="0"/>
              <a:t>A combinação entre política fiscal responsável e moderação salarial se encarregaria de manter a inflação a um nível baixo e estável, permitindo assim que a política monetária seja utilizada para a estabilização do nível de atividade econômica, ao mesmo tempo em que viabiliza uma redução forte e permanente da taxa real de juros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1"/>
          <a:ext cx="9144000" cy="685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o" r:id="rId4" imgW="5536206" imgH="5503612" progId="Word.Document.12">
                  <p:embed/>
                </p:oleObj>
              </mc:Choice>
              <mc:Fallback>
                <p:oleObj name="Documento" r:id="rId4" imgW="5536206" imgH="550361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9144000" cy="6857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lipse 4"/>
          <p:cNvSpPr/>
          <p:nvPr/>
        </p:nvSpPr>
        <p:spPr>
          <a:xfrm>
            <a:off x="6588224" y="2708920"/>
            <a:ext cx="255577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979712" y="3356992"/>
            <a:ext cx="216024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516216" y="5877272"/>
            <a:ext cx="262778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995936" y="1052736"/>
            <a:ext cx="244827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835696" y="1340768"/>
            <a:ext cx="208823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1835696" y="5877272"/>
            <a:ext cx="230425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ipse 2"/>
          <p:cNvSpPr/>
          <p:nvPr/>
        </p:nvSpPr>
        <p:spPr>
          <a:xfrm>
            <a:off x="6588224" y="476672"/>
            <a:ext cx="2232248" cy="35283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ipse 2"/>
          <p:cNvSpPr/>
          <p:nvPr/>
        </p:nvSpPr>
        <p:spPr>
          <a:xfrm>
            <a:off x="7524328" y="2924944"/>
            <a:ext cx="1800200" cy="15841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0" y="1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o" r:id="rId4" imgW="5536206" imgH="3091439" progId="Word.Document.12">
                  <p:embed/>
                </p:oleObj>
              </mc:Choice>
              <mc:Fallback>
                <p:oleObj name="Documento" r:id="rId4" imgW="5536206" imgH="309143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lipse 4"/>
          <p:cNvSpPr/>
          <p:nvPr/>
        </p:nvSpPr>
        <p:spPr>
          <a:xfrm>
            <a:off x="6732240" y="2492896"/>
            <a:ext cx="1728192" cy="15121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660232" y="4581128"/>
            <a:ext cx="201622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r>
              <a:rPr lang="pt-BR" dirty="0"/>
              <a:t>Desenvolvimentismo Inconsistente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pPr algn="just"/>
            <a:r>
              <a:rPr lang="pt-BR" sz="1700" dirty="0"/>
              <a:t>O novo regime de política macroeconômica tem por objetivos manter a estabilidade da taxa real de câmbio, aumentar a participação dos salários na renda nacional, garantir a estabilidade da taxa de inflação no longo-prazo, induzir um crescimento robusto do produto real e viabilizar um forte aumento da demanda agregada doméstica por intermédio de um crescimento acelerado dos gastos primários do governo. </a:t>
            </a:r>
          </a:p>
          <a:p>
            <a:pPr algn="just"/>
            <a:r>
              <a:rPr lang="pt-BR" sz="1700" dirty="0"/>
              <a:t>Esses objetivos </a:t>
            </a:r>
            <a:r>
              <a:rPr lang="pt-BR" sz="1700" b="1" i="1" dirty="0"/>
              <a:t>não são mutuamente consistentes</a:t>
            </a:r>
            <a:r>
              <a:rPr lang="pt-BR" sz="1700" dirty="0"/>
              <a:t>, ou seja, não podem ser obtidos simultaneamente. </a:t>
            </a:r>
          </a:p>
          <a:p>
            <a:pPr algn="just"/>
            <a:r>
              <a:rPr lang="pt-BR" sz="1700" dirty="0"/>
              <a:t>Com efeito, a expansão fiscal e o aumento da participação dos salários na renda são incompatíveis com os objetivos de estabilidade da taxa real de câmbio e estabilidade da taxa de inflação. </a:t>
            </a:r>
          </a:p>
          <a:p>
            <a:pPr algn="just"/>
            <a:r>
              <a:rPr lang="pt-BR" sz="1700" dirty="0"/>
              <a:t>Isso porque a forte expansão da demanda agregada doméstica num contexto de elevação do custo unitário do trabalho e crescimento acelerado do produto real deverá resultar na aceleração da taxa de inflação, caso o governo decida impedir a valorização da taxa real de câmbio resultante dessa combinação de políticas. </a:t>
            </a:r>
          </a:p>
          <a:p>
            <a:pPr algn="just"/>
            <a:r>
              <a:rPr lang="pt-BR" sz="1700" dirty="0"/>
              <a:t>Por outro lado, se a decisão do governo for manter a inflação estável e dentro das metas definidas pelo Conselho Monetário Nacional, a taxa de juros nominal e real de juros deverá ser mantida em patamares elevados, induzindo assim uma forte entrada de capitais externos, a qual irá produzir a continuidade da apreciação da taxa real de câmbio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Qual a relação entre crescimento e regime de política macroeconômica?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Teoria econômica convencional (Neoclássica): Nenhuma. </a:t>
            </a:r>
          </a:p>
          <a:p>
            <a:pPr lvl="1" algn="just"/>
            <a:r>
              <a:rPr lang="pt-BR" dirty="0"/>
              <a:t>O crescimento de longo-prazo depende da acumulação de fatores de produção e do ritmo de progresso tecnológico, ambos independentes da demanda agregada. </a:t>
            </a:r>
          </a:p>
          <a:p>
            <a:pPr lvl="1" algn="just"/>
            <a:r>
              <a:rPr lang="pt-BR" dirty="0"/>
              <a:t>O crescimento é restrito pelas condições de oferta da economia. </a:t>
            </a:r>
          </a:p>
          <a:p>
            <a:pPr lvl="1" algn="just"/>
            <a:r>
              <a:rPr lang="pt-BR" dirty="0"/>
              <a:t>A demanda agregada explica apenas as flutuações da economia em torno da tendência de longo-prazo, determinada pelas condições de oferta. </a:t>
            </a:r>
          </a:p>
          <a:p>
            <a:pPr lvl="1" algn="just"/>
            <a:r>
              <a:rPr lang="pt-BR" dirty="0"/>
              <a:t>A política macroeconômica tem por objetivo administrar o nível de demanda agregada de maneira a suavizar as flutuações da economia em torno da tendência (exógena) de crescimento de longo-prazo e manter a estabilidade da taxa de inflação.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ctr"/>
            <a:r>
              <a:rPr lang="pt-BR" dirty="0"/>
              <a:t>Conclusão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pt-BR" sz="1600" dirty="0"/>
              <a:t>O regime de política macroeconômica adotado no Brasil após a erupção da crise financeira de 2008 é inconsistente no sentido de Tinbergen, bem como insustentável no longo-prazo. </a:t>
            </a:r>
          </a:p>
          <a:p>
            <a:pPr algn="just"/>
            <a:r>
              <a:rPr lang="pt-BR" sz="1600" dirty="0"/>
              <a:t>Com efeito, as metas de política econômica do atual RPM, a saber, a estabilidade da taxa real de câmbio, o aumento da participação dos salários na renda nacional, a estabilidade da taxa de inflação no longo-prazo, o crescimento robusto do produto real e o aumento da demanda agregada doméstica não podem ser obtidos simultaneamente. </a:t>
            </a:r>
          </a:p>
          <a:p>
            <a:pPr algn="just"/>
            <a:r>
              <a:rPr lang="pt-BR" sz="1600" dirty="0"/>
              <a:t>Nesse contexto, cria-se um dilema entre a estabilidade/competitividade da taxa real de câmbio e a estabilidade da taxa de inflação. </a:t>
            </a:r>
          </a:p>
          <a:p>
            <a:pPr algn="just"/>
            <a:r>
              <a:rPr lang="pt-BR" sz="1600" dirty="0"/>
              <a:t>Mais especificamente, o RPM vigente atualmente no Brasil não permite que se obtenha simultaneamente uma taxa real de câmbio competitiva e uma taxa de inflação estável no longo-prazo. </a:t>
            </a:r>
          </a:p>
          <a:p>
            <a:pPr algn="just"/>
            <a:r>
              <a:rPr lang="pt-BR" sz="1600" dirty="0"/>
              <a:t>Até o presente momento, o governo brasileiro, apesar de alguns sinais contraditórios, tem optado pela estabilidade da taxa de inflação em detrimento da competitividade externa da economia brasileira. </a:t>
            </a:r>
          </a:p>
          <a:p>
            <a:pPr algn="just"/>
            <a:r>
              <a:rPr lang="pt-BR" sz="1600" i="1" dirty="0"/>
              <a:t>Essa opção, contudo, não é sustentável no longo-prazo, pois levará a uma deterioração progressiva da conta de transações correntes do balanço de pagamentos e ao aprofundamento do processo de desindustrialização da economia brasileira</a:t>
            </a:r>
            <a:r>
              <a:rPr lang="pt-BR" sz="1600" dirty="0"/>
              <a:t>. </a:t>
            </a:r>
          </a:p>
          <a:p>
            <a:pPr algn="just"/>
            <a:r>
              <a:rPr lang="pt-BR" sz="1600" dirty="0"/>
              <a:t>O retorno ao passado inglório de alta inflação é uma </a:t>
            </a:r>
            <a:r>
              <a:rPr lang="pt-BR" sz="1600" dirty="0" err="1"/>
              <a:t>consequência</a:t>
            </a:r>
            <a:r>
              <a:rPr lang="pt-BR" sz="1600" dirty="0"/>
              <a:t> possível do atual regime de política macroeconômica. </a:t>
            </a:r>
          </a:p>
          <a:p>
            <a:pPr algn="just"/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Contacto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225706"/>
            <a:ext cx="8229600" cy="109889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t-BR" dirty="0"/>
              <a:t>José Luis Oreiro </a:t>
            </a:r>
          </a:p>
          <a:p>
            <a:pPr algn="ctr"/>
            <a:r>
              <a:rPr lang="pt-BR" dirty="0" err="1"/>
              <a:t>E-mail</a:t>
            </a:r>
            <a:r>
              <a:rPr lang="pt-BR" dirty="0"/>
              <a:t>: </a:t>
            </a:r>
            <a:r>
              <a:rPr lang="pt-BR" dirty="0">
                <a:hlinkClick r:id="rId3"/>
              </a:rPr>
              <a:t>joreiro@unb.br</a:t>
            </a:r>
            <a:endParaRPr lang="pt-BR" dirty="0"/>
          </a:p>
          <a:p>
            <a:pPr algn="ctr"/>
            <a:r>
              <a:rPr lang="pt-BR" dirty="0"/>
              <a:t>Página pessoal: </a:t>
            </a:r>
            <a:r>
              <a:rPr lang="pt-BR" dirty="0">
                <a:hlinkClick r:id="rId4"/>
              </a:rPr>
              <a:t>www.joseluisoreiro.ecn.br</a:t>
            </a:r>
            <a:endParaRPr lang="pt-BR" dirty="0"/>
          </a:p>
          <a:p>
            <a:pPr algn="ctr"/>
            <a:r>
              <a:rPr lang="pt-BR" dirty="0"/>
              <a:t>Blog: </a:t>
            </a:r>
            <a:r>
              <a:rPr lang="pt-BR" dirty="0">
                <a:hlinkClick r:id="rId5"/>
              </a:rPr>
              <a:t>www.jcloreiro.wordpress.com</a:t>
            </a:r>
            <a:r>
              <a:rPr lang="pt-BR" dirty="0"/>
              <a:t>. </a:t>
            </a:r>
          </a:p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44AAF1A-BB8A-4BF6-8C0E-1494A1E686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336704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Problemas da abordagem tradicional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Problema de “raiz unitária” das séries temporais de PIB</a:t>
            </a:r>
          </a:p>
          <a:p>
            <a:pPr lvl="1" algn="just"/>
            <a:r>
              <a:rPr lang="pt-BR" dirty="0"/>
              <a:t>O PIB dos países desenvolvidos e em desenvolvimento segue um </a:t>
            </a:r>
            <a:r>
              <a:rPr lang="pt-BR" i="1" dirty="0" err="1"/>
              <a:t>randon</a:t>
            </a:r>
            <a:r>
              <a:rPr lang="pt-BR" i="1" dirty="0"/>
              <a:t> </a:t>
            </a:r>
            <a:r>
              <a:rPr lang="pt-BR" i="1" dirty="0" err="1"/>
              <a:t>walk</a:t>
            </a:r>
            <a:r>
              <a:rPr lang="pt-BR" dirty="0"/>
              <a:t> de forma que choques temporários de oferta ou de demanda tem efeitos persistentes sobre o nível de produto. </a:t>
            </a:r>
          </a:p>
          <a:p>
            <a:pPr lvl="1" algn="just"/>
            <a:r>
              <a:rPr lang="pt-BR" dirty="0"/>
              <a:t>Impossível decompor as séries de tempo de PIB em “tendência” e “ciclo”. </a:t>
            </a:r>
          </a:p>
          <a:p>
            <a:pPr lvl="1" algn="just"/>
            <a:r>
              <a:rPr lang="pt-BR" dirty="0"/>
              <a:t>O componente cíclico da atividade econômica afeta a tendência de longo-prazo. </a:t>
            </a:r>
          </a:p>
          <a:p>
            <a:pPr lvl="1" algn="just"/>
            <a:r>
              <a:rPr lang="pt-BR" dirty="0"/>
              <a:t>Fenômeno da “dependência de trajetória”. </a:t>
            </a:r>
          </a:p>
          <a:p>
            <a:pPr lvl="1" algn="just"/>
            <a:r>
              <a:rPr lang="pt-BR" dirty="0"/>
              <a:t>Política macroeconômica afeta a trajetória que a economia descreve ao longo do tempo, logo é capaz de influenciar a tendência de longo-prazo do PIB. </a:t>
            </a:r>
          </a:p>
        </p:txBody>
      </p:sp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pt-BR" dirty="0"/>
              <a:t>O Motor do Crescimento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Autofit/>
          </a:bodyPr>
          <a:lstStyle/>
          <a:p>
            <a:pPr algn="just"/>
            <a:r>
              <a:rPr lang="pt-BR" sz="1800" dirty="0" err="1"/>
              <a:t>Kaldor</a:t>
            </a:r>
            <a:r>
              <a:rPr lang="pt-BR" sz="1800" dirty="0"/>
              <a:t>: O motor do crescimento das economias capitalistas é a demanda agregada haja vista que a disponibilidade dos “fatores de produção” e o progresso tecnológico são variáveis que se ajustam no longo-prazo ao nível de demanda efetiva. </a:t>
            </a:r>
          </a:p>
          <a:p>
            <a:pPr lvl="1" algn="just"/>
            <a:r>
              <a:rPr lang="pt-BR" sz="1800" dirty="0"/>
              <a:t>O estoque de capital é resultado das decisões de investimento tomadas no passado, as quais se baseiam fundamentalmente nas expectativas que os empresários formulam a respeito da taxa de crescimento da demanda por seus produtos. </a:t>
            </a:r>
          </a:p>
          <a:p>
            <a:pPr lvl="1" algn="just"/>
            <a:r>
              <a:rPr lang="pt-BR" sz="1800" dirty="0"/>
              <a:t>A força de trabalho também se ajusta ao crescimento da demanda uma vez que o número de horas trabalhadas, a taxa de participação e o tamanho da própria força de trabalho são elásticas com respeito ao nível de produção. </a:t>
            </a:r>
          </a:p>
          <a:p>
            <a:pPr lvl="1" algn="just"/>
            <a:r>
              <a:rPr lang="pt-BR" sz="1800" dirty="0"/>
              <a:t>A existência de economias estáticas e dinâmicas de escala faz com que a produtividade do trabalho seja uma função do nível e da taxa de crescimento da produção das firmas. </a:t>
            </a:r>
          </a:p>
          <a:p>
            <a:pPr lvl="2" algn="just"/>
            <a:r>
              <a:rPr lang="pt-BR" sz="1800" i="1" dirty="0"/>
              <a:t>Relação estrutural</a:t>
            </a:r>
            <a:r>
              <a:rPr lang="pt-BR" sz="1800" dirty="0"/>
              <a:t> entre a taxa de crescimento da produtividade do trabalho e a taxa de crescimento do nível de produção, </a:t>
            </a:r>
          </a:p>
          <a:p>
            <a:pPr lvl="2" algn="just"/>
            <a:r>
              <a:rPr lang="pt-BR" sz="1800" dirty="0"/>
              <a:t>“lei de </a:t>
            </a:r>
            <a:r>
              <a:rPr lang="pt-BR" sz="1800" dirty="0" err="1"/>
              <a:t>Kaldor-Verdoorn</a:t>
            </a:r>
            <a:r>
              <a:rPr lang="pt-BR" sz="1800" dirty="0"/>
              <a:t>”  </a:t>
            </a:r>
          </a:p>
          <a:p>
            <a:pPr algn="just">
              <a:buNone/>
            </a:pPr>
            <a:endParaRPr lang="pt-BR" sz="1800" dirty="0"/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Componentes da Demanda Agregada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Demanda Autônoma: corresponde àquela parcela da demanda agregada que é independente do nível e/ou da variação da renda e da produção. </a:t>
            </a:r>
          </a:p>
          <a:p>
            <a:pPr lvl="1" algn="just"/>
            <a:r>
              <a:rPr lang="pt-BR" dirty="0"/>
              <a:t>Gastos do governo e as exportações. </a:t>
            </a:r>
          </a:p>
          <a:p>
            <a:pPr algn="just"/>
            <a:r>
              <a:rPr lang="pt-BR" dirty="0"/>
              <a:t>Demanda Induzida: é uma função do nível de renda e de produção e/ou da variação do mesmo. </a:t>
            </a:r>
          </a:p>
          <a:p>
            <a:pPr lvl="1" algn="just"/>
            <a:r>
              <a:rPr lang="pt-BR" dirty="0"/>
              <a:t>Gastos de consumo (dada a distribuição de renda e o nível de endividamento das famílias) e o investimento. </a:t>
            </a:r>
          </a:p>
          <a:p>
            <a:pPr algn="just"/>
            <a:r>
              <a:rPr lang="pt-BR" dirty="0"/>
              <a:t>No longo prazo, a taxa de crescimento do produto é determinada pela taxa de crescimento da demanda agregada autônoma, uma vez que a demanda induzida se ajusta a expansão do nível de renda e de produção.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Regimes de Crescimento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i="1" dirty="0" err="1"/>
              <a:t>Export-led</a:t>
            </a:r>
            <a:r>
              <a:rPr lang="pt-BR" i="1" dirty="0"/>
              <a:t>:</a:t>
            </a:r>
            <a:r>
              <a:rPr lang="pt-BR" dirty="0"/>
              <a:t> Crescimento de longo-prazo do produto real é puxado pela expansão das exportações. </a:t>
            </a:r>
          </a:p>
          <a:p>
            <a:pPr algn="just"/>
            <a:r>
              <a:rPr lang="pt-BR" i="1" dirty="0" err="1"/>
              <a:t>Government-led</a:t>
            </a:r>
            <a:r>
              <a:rPr lang="pt-BR" dirty="0"/>
              <a:t>: Crescimento de longo-prazo é puxado pela expansão dos gastos do governo. </a:t>
            </a:r>
          </a:p>
          <a:p>
            <a:pPr algn="just"/>
            <a:r>
              <a:rPr lang="pt-BR" i="1" dirty="0" err="1"/>
              <a:t>Wage-led</a:t>
            </a:r>
            <a:r>
              <a:rPr lang="pt-BR" dirty="0"/>
              <a:t>: Crescimento de longo-prazo é puxado pelo crescimento dos salários reais acima da produtividade do trabalho, o que gera aumentos “</a:t>
            </a:r>
            <a:r>
              <a:rPr lang="pt-BR" dirty="0" err="1"/>
              <a:t>autonômos</a:t>
            </a:r>
            <a:r>
              <a:rPr lang="pt-BR" dirty="0"/>
              <a:t>” dos gastos de consumo das famílias. </a:t>
            </a:r>
          </a:p>
          <a:p>
            <a:pPr algn="just"/>
            <a:r>
              <a:rPr lang="pt-BR" i="1" dirty="0" err="1"/>
              <a:t>Finance-led</a:t>
            </a:r>
            <a:r>
              <a:rPr lang="pt-BR" dirty="0"/>
              <a:t>: Crescimento de longo-prazo é puxado pelo endividamento do setor privado, principalmente das famílias, o qual permite um aumento dos gastos de consumo acima do crescimento dos salários reais.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Sustentabilidade dos regimes de crescimento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Para economias abertas que não possuem moeda de reserva internacional, apenas o regime </a:t>
            </a:r>
            <a:r>
              <a:rPr lang="pt-BR" i="1" dirty="0" err="1"/>
              <a:t>export-led</a:t>
            </a:r>
            <a:r>
              <a:rPr lang="pt-BR" i="1" dirty="0"/>
              <a:t> </a:t>
            </a:r>
            <a:r>
              <a:rPr lang="pt-BR" dirty="0"/>
              <a:t>é sustentável no longo-prazo. </a:t>
            </a:r>
          </a:p>
          <a:p>
            <a:pPr lvl="1" algn="just"/>
            <a:r>
              <a:rPr lang="pt-BR" dirty="0"/>
              <a:t>Se a taxa de crescimento dos gastos do governo for maior do que a taxa de crescimento das exportações, então o produto e a renda doméstica irão crescer mais rapidamente do que as exportações. </a:t>
            </a:r>
          </a:p>
          <a:p>
            <a:pPr lvl="1" algn="just"/>
            <a:r>
              <a:rPr lang="pt-BR" dirty="0"/>
              <a:t>Supondo que a elasticidade renda das importações é maior do um (como é usual em economias em desenvolvimento), então as importações irão crescer mais do que as exportações, gerando um déficit comercial crescente e, provavelmente, insustentável no longo-prazo. </a:t>
            </a:r>
          </a:p>
          <a:p>
            <a:pPr lvl="1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</a:t>
            </a:r>
            <a:r>
              <a:rPr lang="pt-BR" dirty="0" err="1"/>
              <a:t>Insustentabilidade</a:t>
            </a:r>
            <a:r>
              <a:rPr lang="pt-BR" dirty="0"/>
              <a:t> do </a:t>
            </a:r>
            <a:r>
              <a:rPr lang="pt-BR" i="1" dirty="0" err="1"/>
              <a:t>Wage-Led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Um </a:t>
            </a:r>
            <a:r>
              <a:rPr lang="pt-BR" i="1" dirty="0"/>
              <a:t>aumento cumulativo</a:t>
            </a:r>
            <a:r>
              <a:rPr lang="pt-BR" dirty="0"/>
              <a:t> da participação dos salários na renda, condição necessária para a ocorrência de um crescimento autônomo dos gastos de consumo, é econômica e politicamente inviável. </a:t>
            </a:r>
          </a:p>
          <a:p>
            <a:pPr lvl="1" algn="just"/>
            <a:r>
              <a:rPr lang="pt-BR" dirty="0"/>
              <a:t>Tendência a queda da taxa de lucro. </a:t>
            </a:r>
          </a:p>
          <a:p>
            <a:pPr lvl="2" algn="just"/>
            <a:r>
              <a:rPr lang="pt-BR" dirty="0"/>
              <a:t>Estagnação da acumulação de capital. </a:t>
            </a:r>
          </a:p>
          <a:p>
            <a:pPr lvl="1" algn="just"/>
            <a:r>
              <a:rPr lang="pt-BR" dirty="0"/>
              <a:t>Reação da classe capitalista ao seu processo de “eutanásia”. </a:t>
            </a:r>
          </a:p>
          <a:p>
            <a:pPr lvl="2" algn="just"/>
            <a:r>
              <a:rPr lang="pt-BR" dirty="0"/>
              <a:t>Recrudescimento da luta de classes, com a provável instituição de regimes fascistas.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</TotalTime>
  <Words>2162</Words>
  <Application>Microsoft Office PowerPoint</Application>
  <PresentationFormat>Apresentação na tela (4:3)</PresentationFormat>
  <Paragraphs>131</Paragraphs>
  <Slides>31</Slides>
  <Notes>31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Tema do Office</vt:lpstr>
      <vt:lpstr>Documento</vt:lpstr>
      <vt:lpstr>Crescimento e Regimes de Política Macroeconômica: Teoria e Aplicação ao caso Brasileiro (1999-2011)</vt:lpstr>
      <vt:lpstr>Definições preliminares </vt:lpstr>
      <vt:lpstr>Qual a relação entre crescimento e regime de política macroeconômica? </vt:lpstr>
      <vt:lpstr>Problemas da abordagem tradicional </vt:lpstr>
      <vt:lpstr>O Motor do Crescimento </vt:lpstr>
      <vt:lpstr>Componentes da Demanda Agregada</vt:lpstr>
      <vt:lpstr>Regimes de Crescimento</vt:lpstr>
      <vt:lpstr>Sustentabilidade dos regimes de crescimento</vt:lpstr>
      <vt:lpstr>A Insustentabilidade do Wage-Led</vt:lpstr>
      <vt:lpstr>Regime Ideal de Política Macroeconômica </vt:lpstr>
      <vt:lpstr>Apresentação do PowerPoint</vt:lpstr>
      <vt:lpstr>Regimes de Política Macroeconômica no Brasil (1999-2011)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Novo-Desenvolvimentismo ou Desenvolvimentismo Inconsistente?</vt:lpstr>
      <vt:lpstr>Novo-Desenvolvimentismo e Regime de Política Macroeconômica</vt:lpstr>
      <vt:lpstr>Características do RPM Novo-Desenvolvimentista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Desenvolvimentismo Inconsistente</vt:lpstr>
      <vt:lpstr>Conclusão </vt:lpstr>
      <vt:lpstr>Contacto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Crescimento e Regimes de Política Macroeconômica: Teoria e Aplicação ao caso Brasileiro (1999-2011)</dc:title>
  <dc:creator>José Luis</dc:creator>
  <cp:lastModifiedBy>Jose Luis Oreiro</cp:lastModifiedBy>
  <cp:revision>5</cp:revision>
  <dcterms:created xsi:type="dcterms:W3CDTF">2011-09-25T13:44:43Z</dcterms:created>
  <dcterms:modified xsi:type="dcterms:W3CDTF">2019-08-24T18:32:50Z</dcterms:modified>
</cp:coreProperties>
</file>