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7A2EE-E705-4805-B2C9-CC0D2980B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831FBF-9115-41D4-BF1E-C7FE2A440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EB70D3-40F6-466F-B48A-1EC7FFD1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E31B23-E06F-4C0F-879F-D8AEF729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C2DEE2-3D3C-4178-A427-7D7DC95E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04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91DE2-C675-4A66-AC36-9F011859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86C58B-8DD7-4D8B-B624-4FA6EAF7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C47B78-A4DC-4F88-A6BF-7F7968FB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A2E3F4-1701-4B86-ABE3-F8481282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665350-BC04-4845-A54F-6FCF27F1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70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BAF4BD-5634-42F0-8863-4FA5CCA5E6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440BA5-A21A-4F18-95D1-A381AEC6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940E6-5638-406D-B3E8-2BAE74A7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3D3EA0-B7CC-439F-9E24-5C5AD505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6C2111-0E59-4CEC-8EB3-A0F0D7D6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87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78636-830F-40F4-AEB0-DDB9D3CE8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F21087-7B68-4AD1-BBDD-5E3B98FDD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3302D9-ADBD-494A-90FA-D05CC920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16ADFB-3BB3-4A31-8C2A-2DA0E10B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8B058-49E3-4D21-B597-B5816B9A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28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5C5F7-03C1-4E63-971D-F8F964A55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8B63A8-D9B9-4D58-9710-A286B090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4B1A12-3586-464D-9972-0EDC8DF6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030AC1-3CC0-4547-88D7-5AC710D5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4D4644-3527-4578-AD06-5597F6EB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7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387BB-6C0B-478F-B321-FB752902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0F82F3-DCAD-4F82-AC15-2855044A4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A90517-FD3B-4604-8E6F-00BCD5299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B51F17-3860-45F5-9E0A-956C4ADB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311927-70B6-41D7-B3D2-04FD7885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C8E0F8-11C2-4D22-9FAE-95E91531E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84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E63D31-F0B9-4C21-9F79-241C65A6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255DE4-8367-413A-A7DD-8C8DD2379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4CB89D-C029-47A9-B1DA-A3D32C14C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03D056-D08C-4B31-845F-1E1155587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EBA36EE-2456-460E-A8D1-08D383F0F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6CCD22A-68EF-4467-B77C-95C47CC1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09E0430-B1CD-46EC-9E37-2DC005A0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1FCA0CA-E437-4C20-A31A-91401790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20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BDA74-4934-44A5-90C0-F1125AF0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B4A2AD7-C31F-4510-A09E-F6706C56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DC2312C-7504-484F-8972-5826872E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D68F97-130B-458B-BADA-86E4AFA3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01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3400CF-AECC-4DA6-8AC3-3BB5461B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F843DC0-45E8-461B-977D-09D361026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E9D67A-45FA-4A40-B2E6-0DE6B23F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96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B4448-7E0A-4E68-8E32-2AEB2943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C1DED1-3E8C-42F2-92F2-F56053318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4B148C-49F8-4422-8515-B0F459475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7E9D3C-B3BE-4322-A0A8-D310981C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194C93-0F4E-4632-B689-CF97FD1BB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B7D7C4-A8E0-412D-9AB8-EAD6C9BE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22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41D3B-8594-4350-B640-DADAA24D9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2FB5C90-571F-411B-A2C0-607E564FB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C37F4F-99A3-42F4-AAA8-9D033E6CA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B27093-862E-4850-9935-DB0B58A6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B3057A-930E-4B86-8DDA-6351CE09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70C107-508E-4127-8738-839E46EC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81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EB309FD-C243-4816-B47B-B838B908A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2739E0-970E-4B16-99E1-87FD88ADD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DFD9DB-D804-472A-A8A4-F2DF2B39C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B2C0-B0A2-4843-B680-A1AEBFDA00EF}" type="datetimeFigureOut">
              <a:rPr lang="pt-BR" smtClean="0"/>
              <a:t>24/08/2019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D26B72-0F2C-436E-B046-81EE7A0F4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F8666B-46E5-4426-8EF5-90EDE09D6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61A7-25DA-45DD-9888-6E0F1CC41C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37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6C964-1088-4685-AA2E-433F5D79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0325"/>
            <a:ext cx="9144000" cy="2009637"/>
          </a:xfrm>
        </p:spPr>
        <p:txBody>
          <a:bodyPr>
            <a:noAutofit/>
          </a:bodyPr>
          <a:lstStyle/>
          <a:p>
            <a:r>
              <a:rPr lang="pt-BR" sz="4800" dirty="0"/>
              <a:t>Reflexões Baseadas em “</a:t>
            </a:r>
            <a:r>
              <a:rPr lang="pt-BR" sz="4800" dirty="0" err="1"/>
              <a:t>Strategic</a:t>
            </a:r>
            <a:r>
              <a:rPr lang="pt-BR" sz="4800" dirty="0"/>
              <a:t> </a:t>
            </a:r>
            <a:r>
              <a:rPr lang="pt-BR" sz="4800" dirty="0" err="1"/>
              <a:t>Factors</a:t>
            </a:r>
            <a:r>
              <a:rPr lang="pt-BR" sz="4800" dirty="0"/>
              <a:t> in </a:t>
            </a:r>
            <a:r>
              <a:rPr lang="pt-BR" sz="4800" dirty="0" err="1"/>
              <a:t>Economic</a:t>
            </a:r>
            <a:r>
              <a:rPr lang="pt-BR" sz="4800" dirty="0"/>
              <a:t> </a:t>
            </a:r>
            <a:r>
              <a:rPr lang="pt-BR" sz="4800" dirty="0" err="1"/>
              <a:t>Development</a:t>
            </a:r>
            <a:r>
              <a:rPr lang="pt-BR" sz="4800" dirty="0"/>
              <a:t>” de </a:t>
            </a:r>
            <a:r>
              <a:rPr lang="pt-BR" sz="4800" dirty="0" err="1"/>
              <a:t>Nickolas</a:t>
            </a:r>
            <a:r>
              <a:rPr lang="pt-BR" sz="4800" dirty="0"/>
              <a:t> </a:t>
            </a:r>
            <a:r>
              <a:rPr lang="pt-BR" sz="4800" dirty="0" err="1"/>
              <a:t>Kaldor</a:t>
            </a:r>
            <a:r>
              <a:rPr lang="pt-BR" sz="4800" dirty="0"/>
              <a:t> (1967)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F06C34-0960-4BB3-9E65-1CCB7B8024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José Luis Oreiro </a:t>
            </a:r>
          </a:p>
          <a:p>
            <a:r>
              <a:rPr lang="pt-BR" dirty="0"/>
              <a:t>Professor do Departamento de Economia da Universidade de Brasília</a:t>
            </a:r>
          </a:p>
          <a:p>
            <a:r>
              <a:rPr lang="pt-BR" dirty="0"/>
              <a:t>Pesquisador Nível IB do CNPq</a:t>
            </a:r>
          </a:p>
          <a:p>
            <a:r>
              <a:rPr lang="pt-BR" dirty="0"/>
              <a:t>Pesquisador Associado do Centro de Estudos do Novo-Desenvolvimentismo da FGV-SP</a:t>
            </a:r>
          </a:p>
          <a:p>
            <a:r>
              <a:rPr lang="pt-BR" dirty="0"/>
              <a:t>Líder do Grupo de Pesquisa Macroeconomia Estruturalista do Desenvolvimento </a:t>
            </a:r>
          </a:p>
          <a:p>
            <a:endParaRPr lang="pt-BR" dirty="0"/>
          </a:p>
        </p:txBody>
      </p:sp>
      <p:pic>
        <p:nvPicPr>
          <p:cNvPr id="6" name="Imagem 5" descr="http://1.bp.blogspot.com/_KPAka0CQN9M/TOa04qazOBI/AAAAAAAAAIw/d-xCwu8V78Y/s1600/logo_unb1.jpg">
            <a:extLst>
              <a:ext uri="{FF2B5EF4-FFF2-40B4-BE49-F238E27FC236}">
                <a16:creationId xmlns:a16="http://schemas.microsoft.com/office/drawing/2014/main" id="{076C02B1-63CA-45F3-A2F5-92AE69CDC7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584176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905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Uma imagem contendo pessoa, parede, homem, terno&#10;&#10;Descrição gerada automaticamente">
            <a:extLst>
              <a:ext uri="{FF2B5EF4-FFF2-40B4-BE49-F238E27FC236}">
                <a16:creationId xmlns:a16="http://schemas.microsoft.com/office/drawing/2014/main" id="{7199DF47-DB74-42C0-8E08-043206C45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023" y="195310"/>
            <a:ext cx="5761608" cy="639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7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F9287-DC71-4ABD-9EB4-4D10CA32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Food for </a:t>
            </a:r>
            <a:r>
              <a:rPr lang="pt-BR" dirty="0" err="1"/>
              <a:t>Thought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FEF299-D709-4B4C-8BB3-D75828F8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O processo de crescimento econômico é como uma reação em cadeia. </a:t>
            </a:r>
          </a:p>
          <a:p>
            <a:pPr lvl="1" algn="just"/>
            <a:r>
              <a:rPr lang="pt-BR" dirty="0"/>
              <a:t>O crescimento resulta de uma interação complexa entre acréscimos de demanda que foram induzidos por crescimento na oferta, e acréscimos na oferta que foram induzidos por acréscimos de demanda. </a:t>
            </a:r>
          </a:p>
          <a:p>
            <a:pPr algn="just"/>
            <a:r>
              <a:rPr lang="pt-BR" dirty="0"/>
              <a:t>Taxas elevadas de crescimento econômico estão associadas ao rápido crescimento do setor secundário (indústria de transformação) e isso é característico de um estágio intermediário de desenvolvimento, que constitui a transição para uma economia madura. </a:t>
            </a:r>
          </a:p>
          <a:p>
            <a:pPr lvl="1" algn="just"/>
            <a:r>
              <a:rPr lang="pt-BR" dirty="0"/>
              <a:t>“The </a:t>
            </a:r>
            <a:r>
              <a:rPr lang="pt-BR" dirty="0" err="1"/>
              <a:t>term</a:t>
            </a:r>
            <a:r>
              <a:rPr lang="pt-BR" dirty="0"/>
              <a:t> ´</a:t>
            </a:r>
            <a:r>
              <a:rPr lang="pt-BR" dirty="0" err="1"/>
              <a:t>maturity</a:t>
            </a:r>
            <a:r>
              <a:rPr lang="pt-BR" dirty="0"/>
              <a:t>´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meant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denote,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just</a:t>
            </a:r>
            <a:r>
              <a:rPr lang="pt-BR" dirty="0"/>
              <a:t> a high </a:t>
            </a:r>
            <a:r>
              <a:rPr lang="pt-BR" dirty="0" err="1"/>
              <a:t>level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real income per-capita, </a:t>
            </a:r>
            <a:r>
              <a:rPr lang="pt-BR" dirty="0" err="1"/>
              <a:t>but</a:t>
            </a:r>
            <a:r>
              <a:rPr lang="pt-BR" dirty="0"/>
              <a:t> a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affairs </a:t>
            </a:r>
            <a:r>
              <a:rPr lang="pt-BR" dirty="0" err="1"/>
              <a:t>where</a:t>
            </a:r>
            <a:r>
              <a:rPr lang="pt-BR" dirty="0"/>
              <a:t> real income per-capita, </a:t>
            </a:r>
            <a:r>
              <a:rPr lang="pt-BR" dirty="0" err="1"/>
              <a:t>including</a:t>
            </a:r>
            <a:r>
              <a:rPr lang="pt-BR" dirty="0"/>
              <a:t> </a:t>
            </a:r>
            <a:r>
              <a:rPr lang="pt-BR" dirty="0" err="1"/>
              <a:t>profits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wages</a:t>
            </a:r>
            <a:r>
              <a:rPr lang="pt-BR" dirty="0"/>
              <a:t>,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reached</a:t>
            </a:r>
            <a:r>
              <a:rPr lang="pt-BR" dirty="0"/>
              <a:t> </a:t>
            </a:r>
            <a:r>
              <a:rPr lang="pt-BR" dirty="0" err="1"/>
              <a:t>broadly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same</a:t>
            </a:r>
            <a:r>
              <a:rPr lang="pt-BR" dirty="0"/>
              <a:t> </a:t>
            </a:r>
            <a:r>
              <a:rPr lang="pt-BR" dirty="0" err="1"/>
              <a:t>level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</a:t>
            </a:r>
            <a:r>
              <a:rPr lang="pt-BR" dirty="0" err="1"/>
              <a:t>sectors</a:t>
            </a:r>
            <a:r>
              <a:rPr lang="pt-BR" dirty="0"/>
              <a:t>”. </a:t>
            </a:r>
          </a:p>
          <a:p>
            <a:pPr lvl="1" algn="just"/>
            <a:r>
              <a:rPr lang="pt-BR" dirty="0"/>
              <a:t>É o caso da economia do Reino Unido no pós-segunda guerra mundial. </a:t>
            </a:r>
          </a:p>
        </p:txBody>
      </p:sp>
    </p:spTree>
    <p:extLst>
      <p:ext uri="{BB962C8B-B14F-4D97-AF65-F5344CB8AC3E}">
        <p14:creationId xmlns:p14="http://schemas.microsoft.com/office/powerpoint/2010/main" val="89386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482A1-5736-431B-8738-1F8524207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Food for </a:t>
            </a:r>
            <a:r>
              <a:rPr lang="pt-BR" dirty="0" err="1"/>
              <a:t>Thought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ADADF4-4331-458D-B9AA-EC5AC1F99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A taxa de crescimento da produção industrial depende da taxa de crescimento da demanda por produtos manufaturados. </a:t>
            </a:r>
          </a:p>
          <a:p>
            <a:pPr algn="just"/>
            <a:r>
              <a:rPr lang="pt-BR" dirty="0"/>
              <a:t>Fontes de demanda: consumo, investimento e exportações (os gastos do governo não são uma fonte relevante de demanda por produtos manufaturados, exceto em períodos de corrida armamentista). </a:t>
            </a:r>
          </a:p>
          <a:p>
            <a:pPr algn="just"/>
            <a:r>
              <a:rPr lang="pt-BR" dirty="0"/>
              <a:t>Consumo: A proporção da renda gasta com produtos manufaturados é crescente com o nível de renda per-capita até um nível intermediário dessa variável. </a:t>
            </a:r>
          </a:p>
          <a:p>
            <a:pPr algn="just"/>
            <a:r>
              <a:rPr lang="pt-BR" dirty="0"/>
              <a:t>O impulso para a industrialização de países atrasados geralmente começa com a substituição de importações de bens de consumo por produção doméstica devido a impedimentos de natureza econômica ou política ao “livre comércio”. </a:t>
            </a:r>
          </a:p>
          <a:p>
            <a:pPr algn="just"/>
            <a:r>
              <a:rPr lang="pt-BR" dirty="0"/>
              <a:t>Quando a industrialização alcança o nível no qual a produção de bens de capital é internalizada, então a própria expansão da capacidade produtiva cria demanda pela produção industrial. </a:t>
            </a:r>
          </a:p>
          <a:p>
            <a:pPr lvl="1" algn="just"/>
            <a:r>
              <a:rPr lang="pt-BR" dirty="0"/>
              <a:t>Aceleração do crescimento econômico. </a:t>
            </a:r>
          </a:p>
          <a:p>
            <a:pPr algn="just"/>
            <a:r>
              <a:rPr lang="pt-BR" dirty="0"/>
              <a:t>Contudo : “As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experience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many</a:t>
            </a:r>
            <a:r>
              <a:rPr lang="pt-BR" dirty="0"/>
              <a:t> countries </a:t>
            </a:r>
            <a:r>
              <a:rPr lang="pt-BR" dirty="0" err="1"/>
              <a:t>has</a:t>
            </a:r>
            <a:r>
              <a:rPr lang="pt-BR" dirty="0"/>
              <a:t> </a:t>
            </a:r>
            <a:r>
              <a:rPr lang="pt-BR" dirty="0" err="1"/>
              <a:t>shown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stimulus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industrialization</a:t>
            </a:r>
            <a:r>
              <a:rPr lang="pt-BR" dirty="0"/>
              <a:t> </a:t>
            </a:r>
            <a:r>
              <a:rPr lang="pt-BR" dirty="0" err="1"/>
              <a:t>afforded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peters</a:t>
            </a:r>
            <a:r>
              <a:rPr lang="pt-BR" dirty="0"/>
              <a:t> out as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import</a:t>
            </a:r>
            <a:r>
              <a:rPr lang="pt-BR" dirty="0"/>
              <a:t> </a:t>
            </a:r>
            <a:r>
              <a:rPr lang="pt-BR" dirty="0" err="1"/>
              <a:t>substitution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gradually</a:t>
            </a:r>
            <a:r>
              <a:rPr lang="pt-BR" dirty="0"/>
              <a:t> </a:t>
            </a:r>
            <a:r>
              <a:rPr lang="pt-BR" dirty="0" err="1"/>
              <a:t>completed</a:t>
            </a:r>
            <a:r>
              <a:rPr lang="pt-BR" dirty="0"/>
              <a:t>.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maintain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 it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necessary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industrializing</a:t>
            </a:r>
            <a:r>
              <a:rPr lang="pt-BR" dirty="0"/>
              <a:t> country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enter</a:t>
            </a:r>
            <a:r>
              <a:rPr lang="pt-BR" dirty="0"/>
              <a:t> a </a:t>
            </a:r>
            <a:r>
              <a:rPr lang="pt-BR" dirty="0" err="1"/>
              <a:t>second</a:t>
            </a:r>
            <a:r>
              <a:rPr lang="pt-BR" dirty="0"/>
              <a:t> </a:t>
            </a:r>
            <a:r>
              <a:rPr lang="pt-BR" dirty="0" err="1"/>
              <a:t>stage</a:t>
            </a:r>
            <a:r>
              <a:rPr lang="pt-BR" dirty="0"/>
              <a:t> </a:t>
            </a:r>
            <a:r>
              <a:rPr lang="pt-BR" dirty="0" err="1"/>
              <a:t>during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it </a:t>
            </a:r>
            <a:r>
              <a:rPr lang="pt-BR" dirty="0" err="1"/>
              <a:t>becomes</a:t>
            </a:r>
            <a:r>
              <a:rPr lang="pt-BR" dirty="0"/>
              <a:t> a </a:t>
            </a:r>
            <a:r>
              <a:rPr lang="pt-BR" dirty="0" err="1"/>
              <a:t>growing</a:t>
            </a:r>
            <a:r>
              <a:rPr lang="pt-BR" dirty="0"/>
              <a:t> net </a:t>
            </a:r>
            <a:r>
              <a:rPr lang="pt-BR" dirty="0" err="1"/>
              <a:t>export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manufacturer</a:t>
            </a:r>
            <a:r>
              <a:rPr lang="pt-BR" dirty="0"/>
              <a:t> </a:t>
            </a:r>
            <a:r>
              <a:rPr lang="pt-BR" dirty="0" err="1"/>
              <a:t>consumer</a:t>
            </a:r>
            <a:r>
              <a:rPr lang="pt-BR" dirty="0"/>
              <a:t> </a:t>
            </a:r>
            <a:r>
              <a:rPr lang="pt-BR" dirty="0" err="1"/>
              <a:t>good</a:t>
            </a:r>
            <a:r>
              <a:rPr lang="pt-BR" dirty="0"/>
              <a:t>”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8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91A94-7253-4B8A-B244-C0766B35F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Food for </a:t>
            </a:r>
            <a:r>
              <a:rPr lang="pt-BR" dirty="0" err="1"/>
              <a:t>Thought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201146-E631-4831-95C6-D42DCEEEB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18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Estágios do processo de industrialização </a:t>
            </a:r>
          </a:p>
          <a:p>
            <a:pPr lvl="1" algn="just"/>
            <a:r>
              <a:rPr lang="pt-BR" dirty="0"/>
              <a:t>Estágio 1 : Industrialização por substituição de importações (bens de consumo duráveis e </a:t>
            </a:r>
            <a:r>
              <a:rPr lang="pt-BR" dirty="0" err="1"/>
              <a:t>semi-duráveis</a:t>
            </a:r>
            <a:r>
              <a:rPr lang="pt-BR" dirty="0"/>
              <a:t>). </a:t>
            </a:r>
          </a:p>
          <a:p>
            <a:pPr lvl="1" algn="just"/>
            <a:r>
              <a:rPr lang="pt-BR" dirty="0"/>
              <a:t>Estágio 2 : Exportação de bens manufaturados de consumo, </a:t>
            </a:r>
          </a:p>
          <a:p>
            <a:pPr lvl="1" algn="just"/>
            <a:r>
              <a:rPr lang="pt-BR" dirty="0"/>
              <a:t>Estágio 3: Industrialização por substituição de importações de bens de capital. </a:t>
            </a:r>
          </a:p>
          <a:p>
            <a:pPr lvl="1" algn="just"/>
            <a:r>
              <a:rPr lang="pt-BR" dirty="0"/>
              <a:t>Estágio 4 : Exportação de bens de capital. </a:t>
            </a:r>
          </a:p>
          <a:p>
            <a:pPr algn="just"/>
            <a:r>
              <a:rPr lang="pt-BR" dirty="0"/>
              <a:t>Restrições ao crescimento de longo-prazo</a:t>
            </a:r>
          </a:p>
          <a:p>
            <a:pPr lvl="1" algn="just"/>
            <a:r>
              <a:rPr lang="pt-BR" dirty="0"/>
              <a:t>Restrição de balanço de pagamentos</a:t>
            </a:r>
          </a:p>
          <a:p>
            <a:pPr lvl="1" algn="just"/>
            <a:r>
              <a:rPr lang="pt-BR" dirty="0"/>
              <a:t>Escassez de força de trabalho. </a:t>
            </a:r>
          </a:p>
          <a:p>
            <a:pPr algn="just"/>
            <a:r>
              <a:rPr lang="pt-BR" dirty="0"/>
              <a:t>A poupança nunca é entrave a expansão do nível de produção, pois as poupanças necessárias para sustentar uma taxa de crescimento mais rápida são originadas dos lucros retidos e </a:t>
            </a:r>
          </a:p>
          <a:p>
            <a:pPr lvl="1" algn="just"/>
            <a:r>
              <a:rPr lang="pt-BR" dirty="0"/>
              <a:t>“In case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higher</a:t>
            </a:r>
            <a:r>
              <a:rPr lang="pt-BR" dirty="0"/>
              <a:t> rate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growth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output, </a:t>
            </a:r>
            <a:r>
              <a:rPr lang="pt-BR" dirty="0" err="1"/>
              <a:t>profits</a:t>
            </a:r>
            <a:r>
              <a:rPr lang="pt-BR" dirty="0"/>
              <a:t> are </a:t>
            </a:r>
            <a:r>
              <a:rPr lang="pt-BR" dirty="0" err="1"/>
              <a:t>invariably</a:t>
            </a:r>
            <a:r>
              <a:rPr lang="pt-BR" dirty="0"/>
              <a:t> </a:t>
            </a:r>
            <a:r>
              <a:rPr lang="pt-BR" dirty="0" err="1"/>
              <a:t>higher</a:t>
            </a:r>
            <a:r>
              <a:rPr lang="pt-BR" dirty="0"/>
              <a:t> as a </a:t>
            </a:r>
            <a:r>
              <a:rPr lang="pt-BR" dirty="0" err="1"/>
              <a:t>share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income,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invariably</a:t>
            </a:r>
            <a:r>
              <a:rPr lang="pt-BR" dirty="0"/>
              <a:t> </a:t>
            </a:r>
            <a:r>
              <a:rPr lang="pt-BR" dirty="0" err="1"/>
              <a:t>rise</a:t>
            </a:r>
            <a:r>
              <a:rPr lang="pt-BR" dirty="0"/>
              <a:t> </a:t>
            </a:r>
            <a:r>
              <a:rPr lang="pt-BR" dirty="0" err="1"/>
              <a:t>faster</a:t>
            </a:r>
            <a:r>
              <a:rPr lang="pt-BR" dirty="0"/>
              <a:t>. </a:t>
            </a:r>
            <a:r>
              <a:rPr lang="pt-BR" dirty="0" err="1"/>
              <a:t>Investment</a:t>
            </a:r>
            <a:r>
              <a:rPr lang="pt-BR" dirty="0"/>
              <a:t> </a:t>
            </a:r>
            <a:r>
              <a:rPr lang="pt-BR" dirty="0" err="1"/>
              <a:t>rises</a:t>
            </a:r>
            <a:r>
              <a:rPr lang="pt-BR" dirty="0"/>
              <a:t> in response </a:t>
            </a:r>
            <a:r>
              <a:rPr lang="pt-BR" dirty="0" err="1"/>
              <a:t>to</a:t>
            </a:r>
            <a:r>
              <a:rPr lang="pt-BR" dirty="0"/>
              <a:t> a </a:t>
            </a:r>
            <a:r>
              <a:rPr lang="pt-BR" dirty="0" err="1"/>
              <a:t>higher</a:t>
            </a:r>
            <a:r>
              <a:rPr lang="pt-BR" dirty="0"/>
              <a:t> </a:t>
            </a:r>
            <a:r>
              <a:rPr lang="pt-BR" dirty="0" err="1"/>
              <a:t>utilization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exiting</a:t>
            </a:r>
            <a:r>
              <a:rPr lang="pt-BR" dirty="0"/>
              <a:t> </a:t>
            </a:r>
            <a:r>
              <a:rPr lang="pt-BR" dirty="0" err="1"/>
              <a:t>capacity</a:t>
            </a:r>
            <a:r>
              <a:rPr lang="pt-BR" dirty="0"/>
              <a:t> ;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profits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savings</a:t>
            </a:r>
            <a:r>
              <a:rPr lang="pt-BR" dirty="0"/>
              <a:t> </a:t>
            </a:r>
            <a:r>
              <a:rPr lang="pt-BR" dirty="0" err="1"/>
              <a:t>rise</a:t>
            </a:r>
            <a:r>
              <a:rPr lang="pt-BR" dirty="0"/>
              <a:t> pari passu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rise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investment</a:t>
            </a:r>
            <a:r>
              <a:rPr lang="pt-BR" dirty="0"/>
              <a:t>”</a:t>
            </a:r>
          </a:p>
          <a:p>
            <a:pPr algn="just"/>
            <a:r>
              <a:rPr lang="pt-BR" dirty="0"/>
              <a:t>O limite real ao crescimento é dado pelo mercado de trabalho, pois o aumento da produtividade é, geralmente, metade do crescimento da produção industrial, de forma que o emprego industrial tem que crescer para permitir o aumento da produção. </a:t>
            </a:r>
          </a:p>
          <a:p>
            <a:pPr lvl="1" algn="just"/>
            <a:r>
              <a:rPr lang="pt-BR" dirty="0"/>
              <a:t>“</a:t>
            </a:r>
            <a:r>
              <a:rPr lang="pt-BR" dirty="0" err="1"/>
              <a:t>Historical</a:t>
            </a:r>
            <a:r>
              <a:rPr lang="pt-BR" dirty="0"/>
              <a:t> </a:t>
            </a:r>
            <a:r>
              <a:rPr lang="pt-BR" dirty="0" err="1"/>
              <a:t>evidence</a:t>
            </a:r>
            <a:r>
              <a:rPr lang="pt-BR" dirty="0"/>
              <a:t> </a:t>
            </a:r>
            <a:r>
              <a:rPr lang="pt-BR" dirty="0" err="1"/>
              <a:t>fully</a:t>
            </a:r>
            <a:r>
              <a:rPr lang="pt-BR" dirty="0"/>
              <a:t> </a:t>
            </a:r>
            <a:r>
              <a:rPr lang="pt-BR" dirty="0" err="1"/>
              <a:t>supports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view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a fast rate </a:t>
            </a:r>
            <a:r>
              <a:rPr lang="pt-BR" dirty="0" err="1"/>
              <a:t>of</a:t>
            </a:r>
            <a:r>
              <a:rPr lang="pt-BR" dirty="0"/>
              <a:t> industrial </a:t>
            </a:r>
            <a:r>
              <a:rPr lang="pt-BR" dirty="0" err="1"/>
              <a:t>growth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always</a:t>
            </a:r>
            <a:r>
              <a:rPr lang="pt-BR" dirty="0"/>
              <a:t> </a:t>
            </a:r>
            <a:r>
              <a:rPr lang="pt-BR" dirty="0" err="1"/>
              <a:t>accompanied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a fast rate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growth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employment</a:t>
            </a:r>
            <a:r>
              <a:rPr lang="pt-BR" dirty="0"/>
              <a:t> in </a:t>
            </a:r>
            <a:r>
              <a:rPr lang="pt-BR" dirty="0" err="1"/>
              <a:t>both</a:t>
            </a:r>
            <a:r>
              <a:rPr lang="pt-BR" dirty="0"/>
              <a:t> </a:t>
            </a:r>
            <a:r>
              <a:rPr lang="pt-BR" dirty="0" err="1"/>
              <a:t>secondary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tertiary</a:t>
            </a:r>
            <a:r>
              <a:rPr lang="pt-BR" dirty="0"/>
              <a:t> </a:t>
            </a:r>
            <a:r>
              <a:rPr lang="pt-BR" dirty="0" err="1"/>
              <a:t>sectors</a:t>
            </a:r>
            <a:r>
              <a:rPr lang="pt-BR" dirty="0"/>
              <a:t>. The </a:t>
            </a:r>
            <a:r>
              <a:rPr lang="pt-BR" dirty="0" err="1"/>
              <a:t>main</a:t>
            </a:r>
            <a:r>
              <a:rPr lang="pt-BR" dirty="0"/>
              <a:t> </a:t>
            </a:r>
            <a:r>
              <a:rPr lang="pt-BR" dirty="0" err="1"/>
              <a:t>source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labour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growth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population</a:t>
            </a:r>
            <a:r>
              <a:rPr lang="pt-BR" dirty="0"/>
              <a:t> </a:t>
            </a:r>
            <a:r>
              <a:rPr lang="pt-BR" dirty="0" err="1"/>
              <a:t>so</a:t>
            </a:r>
            <a:r>
              <a:rPr lang="pt-BR" dirty="0"/>
              <a:t> </a:t>
            </a:r>
            <a:r>
              <a:rPr lang="pt-BR" dirty="0" err="1"/>
              <a:t>much</a:t>
            </a:r>
            <a:r>
              <a:rPr lang="pt-BR" dirty="0"/>
              <a:t>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even</a:t>
            </a:r>
            <a:r>
              <a:rPr lang="pt-BR" dirty="0"/>
              <a:t> </a:t>
            </a:r>
            <a:r>
              <a:rPr lang="pt-BR" dirty="0" err="1"/>
              <a:t>immigration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reservoir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surplus</a:t>
            </a:r>
            <a:r>
              <a:rPr lang="pt-BR" dirty="0"/>
              <a:t> labor, </a:t>
            </a:r>
            <a:r>
              <a:rPr lang="pt-BR" dirty="0" err="1"/>
              <a:t>the</a:t>
            </a:r>
            <a:r>
              <a:rPr lang="pt-BR" dirty="0"/>
              <a:t> ´</a:t>
            </a:r>
            <a:r>
              <a:rPr lang="pt-BR" dirty="0" err="1"/>
              <a:t>disguised</a:t>
            </a:r>
            <a:r>
              <a:rPr lang="pt-BR" dirty="0"/>
              <a:t> </a:t>
            </a:r>
            <a:r>
              <a:rPr lang="pt-BR" dirty="0" err="1"/>
              <a:t>unemployment</a:t>
            </a:r>
            <a:r>
              <a:rPr lang="pt-BR" dirty="0"/>
              <a:t>´,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hand</a:t>
            </a:r>
            <a:r>
              <a:rPr lang="pt-BR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13599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43F8-E71E-4E91-BD84-36E57F39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Food for </a:t>
            </a:r>
            <a:r>
              <a:rPr lang="pt-BR" dirty="0" err="1"/>
              <a:t>Thought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B8878-061D-4CAA-B8F5-1A54025B4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Não pode haver dúvida de que o processo de crescimento econômico que envolve o uso de tecnologia moderna e permite níveis altos de renda per-capita é inconcebível sem industrialização. </a:t>
            </a:r>
          </a:p>
          <a:p>
            <a:pPr lvl="1" algn="just"/>
            <a:r>
              <a:rPr lang="pt-BR" dirty="0"/>
              <a:t>“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could</a:t>
            </a:r>
            <a:r>
              <a:rPr lang="pt-BR" dirty="0"/>
              <a:t> </a:t>
            </a:r>
            <a:r>
              <a:rPr lang="pt-BR" dirty="0" err="1"/>
              <a:t>conceive</a:t>
            </a:r>
            <a:r>
              <a:rPr lang="pt-BR" dirty="0"/>
              <a:t> a country ´</a:t>
            </a:r>
            <a:r>
              <a:rPr lang="pt-BR" dirty="0" err="1"/>
              <a:t>specializing</a:t>
            </a:r>
            <a:r>
              <a:rPr lang="pt-BR" dirty="0"/>
              <a:t> </a:t>
            </a:r>
            <a:r>
              <a:rPr lang="pt-BR" dirty="0" err="1"/>
              <a:t>interely</a:t>
            </a:r>
            <a:r>
              <a:rPr lang="pt-BR" dirty="0"/>
              <a:t> in </a:t>
            </a:r>
            <a:r>
              <a:rPr lang="pt-BR" dirty="0" err="1"/>
              <a:t>agriculture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obtaining</a:t>
            </a:r>
            <a:r>
              <a:rPr lang="pt-BR" dirty="0"/>
              <a:t> </a:t>
            </a:r>
            <a:r>
              <a:rPr lang="pt-BR" dirty="0" err="1"/>
              <a:t>all</a:t>
            </a:r>
            <a:r>
              <a:rPr lang="pt-BR" dirty="0"/>
              <a:t> its industrial </a:t>
            </a:r>
            <a:r>
              <a:rPr lang="pt-BR" dirty="0" err="1"/>
              <a:t>requirement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abroad</a:t>
            </a:r>
            <a:r>
              <a:rPr lang="pt-BR" dirty="0"/>
              <a:t>. </a:t>
            </a:r>
            <a:r>
              <a:rPr lang="pt-BR" dirty="0" err="1"/>
              <a:t>But</a:t>
            </a:r>
            <a:r>
              <a:rPr lang="pt-BR" dirty="0"/>
              <a:t> it </a:t>
            </a:r>
            <a:r>
              <a:rPr lang="pt-BR" dirty="0" err="1"/>
              <a:t>could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become</a:t>
            </a:r>
            <a:r>
              <a:rPr lang="pt-BR" dirty="0"/>
              <a:t> a high income country </a:t>
            </a:r>
            <a:r>
              <a:rPr lang="pt-BR" dirty="0" err="1"/>
              <a:t>simply</a:t>
            </a:r>
            <a:r>
              <a:rPr lang="pt-BR" dirty="0"/>
              <a:t> </a:t>
            </a:r>
            <a:r>
              <a:rPr lang="pt-BR" dirty="0" err="1"/>
              <a:t>because</a:t>
            </a:r>
            <a:r>
              <a:rPr lang="pt-BR" dirty="0"/>
              <a:t> high </a:t>
            </a:r>
            <a:r>
              <a:rPr lang="pt-BR" dirty="0" err="1"/>
              <a:t>productive</a:t>
            </a:r>
            <a:r>
              <a:rPr lang="pt-BR" dirty="0"/>
              <a:t> </a:t>
            </a:r>
            <a:r>
              <a:rPr lang="pt-BR" dirty="0" err="1"/>
              <a:t>agriculture</a:t>
            </a:r>
            <a:r>
              <a:rPr lang="pt-BR" dirty="0"/>
              <a:t> </a:t>
            </a:r>
            <a:r>
              <a:rPr lang="pt-BR" dirty="0" err="1"/>
              <a:t>could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absorb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a </a:t>
            </a:r>
            <a:r>
              <a:rPr lang="pt-BR" dirty="0" err="1"/>
              <a:t>fraction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working</a:t>
            </a:r>
            <a:r>
              <a:rPr lang="pt-BR" dirty="0"/>
              <a:t> </a:t>
            </a:r>
            <a:r>
              <a:rPr lang="pt-BR" dirty="0" err="1"/>
              <a:t>population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available</a:t>
            </a:r>
            <a:r>
              <a:rPr lang="pt-BR" dirty="0"/>
              <a:t> </a:t>
            </a:r>
            <a:r>
              <a:rPr lang="pt-BR" dirty="0" err="1"/>
              <a:t>land</a:t>
            </a:r>
            <a:r>
              <a:rPr lang="pt-BR" dirty="0"/>
              <a:t>. The </a:t>
            </a:r>
            <a:r>
              <a:rPr lang="pt-BR" dirty="0" err="1"/>
              <a:t>best</a:t>
            </a:r>
            <a:r>
              <a:rPr lang="pt-BR" dirty="0"/>
              <a:t> </a:t>
            </a:r>
            <a:r>
              <a:rPr lang="pt-BR" dirty="0" err="1"/>
              <a:t>proof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found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fact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those</a:t>
            </a:r>
            <a:r>
              <a:rPr lang="pt-BR" dirty="0"/>
              <a:t> </a:t>
            </a:r>
            <a:r>
              <a:rPr lang="pt-BR" dirty="0" err="1"/>
              <a:t>advanced</a:t>
            </a:r>
            <a:r>
              <a:rPr lang="pt-BR" dirty="0"/>
              <a:t> countries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´</a:t>
            </a:r>
            <a:r>
              <a:rPr lang="pt-BR" dirty="0" err="1"/>
              <a:t>specialized´in</a:t>
            </a:r>
            <a:r>
              <a:rPr lang="pt-BR" dirty="0"/>
              <a:t> </a:t>
            </a:r>
            <a:r>
              <a:rPr lang="pt-BR" dirty="0" err="1"/>
              <a:t>exporting</a:t>
            </a:r>
            <a:r>
              <a:rPr lang="pt-BR" dirty="0"/>
              <a:t> </a:t>
            </a:r>
            <a:r>
              <a:rPr lang="pt-BR" dirty="0" err="1"/>
              <a:t>agricultural</a:t>
            </a:r>
            <a:r>
              <a:rPr lang="pt-BR" dirty="0"/>
              <a:t> </a:t>
            </a:r>
            <a:r>
              <a:rPr lang="pt-BR" dirty="0" err="1"/>
              <a:t>products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importing</a:t>
            </a:r>
            <a:r>
              <a:rPr lang="pt-BR" dirty="0"/>
              <a:t> </a:t>
            </a:r>
            <a:r>
              <a:rPr lang="pt-BR" dirty="0" err="1"/>
              <a:t>manufactured</a:t>
            </a:r>
            <a:r>
              <a:rPr lang="pt-BR" dirty="0"/>
              <a:t> </a:t>
            </a:r>
            <a:r>
              <a:rPr lang="pt-BR" dirty="0" err="1"/>
              <a:t>goods</a:t>
            </a:r>
            <a:r>
              <a:rPr lang="pt-BR" dirty="0"/>
              <a:t>, </a:t>
            </a:r>
            <a:r>
              <a:rPr lang="pt-BR" dirty="0" err="1"/>
              <a:t>such</a:t>
            </a:r>
            <a:r>
              <a:rPr lang="pt-BR" dirty="0"/>
              <a:t> as </a:t>
            </a:r>
            <a:r>
              <a:rPr lang="pt-BR" dirty="0" err="1"/>
              <a:t>Australia</a:t>
            </a:r>
            <a:r>
              <a:rPr lang="pt-BR" dirty="0"/>
              <a:t>, New </a:t>
            </a:r>
            <a:r>
              <a:rPr lang="pt-BR" dirty="0" err="1"/>
              <a:t>Zeland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Denmark</a:t>
            </a:r>
            <a:r>
              <a:rPr lang="pt-BR" dirty="0"/>
              <a:t>, </a:t>
            </a:r>
            <a:r>
              <a:rPr lang="pt-BR" dirty="0" err="1"/>
              <a:t>have</a:t>
            </a:r>
            <a:r>
              <a:rPr lang="pt-BR" dirty="0"/>
              <a:t>, </a:t>
            </a:r>
            <a:r>
              <a:rPr lang="pt-BR" dirty="0" err="1"/>
              <a:t>nevertheless</a:t>
            </a:r>
            <a:r>
              <a:rPr lang="pt-BR" dirty="0"/>
              <a:t>, </a:t>
            </a:r>
            <a:r>
              <a:rPr lang="pt-BR" dirty="0" err="1"/>
              <a:t>only</a:t>
            </a:r>
            <a:r>
              <a:rPr lang="pt-BR" dirty="0"/>
              <a:t> a </a:t>
            </a:r>
            <a:r>
              <a:rPr lang="pt-BR" dirty="0" err="1"/>
              <a:t>low</a:t>
            </a:r>
            <a:r>
              <a:rPr lang="pt-BR" dirty="0"/>
              <a:t> </a:t>
            </a:r>
            <a:r>
              <a:rPr lang="pt-BR" dirty="0" err="1"/>
              <a:t>proportion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labour</a:t>
            </a:r>
            <a:r>
              <a:rPr lang="pt-BR" dirty="0"/>
              <a:t> force in </a:t>
            </a:r>
            <a:r>
              <a:rPr lang="pt-BR" dirty="0" err="1"/>
              <a:t>agriculture</a:t>
            </a:r>
            <a:r>
              <a:rPr lang="pt-BR" dirty="0"/>
              <a:t>,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only</a:t>
            </a:r>
            <a:r>
              <a:rPr lang="pt-BR" dirty="0"/>
              <a:t> </a:t>
            </a:r>
            <a:r>
              <a:rPr lang="pt-BR" dirty="0" err="1"/>
              <a:t>absolutely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relatively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industry</a:t>
            </a:r>
            <a:r>
              <a:rPr lang="pt-BR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51393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813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Reflexões Baseadas em “Strategic Factors in Economic Development” de Nickolas Kaldor (1967) </vt:lpstr>
      <vt:lpstr>Apresentação do PowerPoint</vt:lpstr>
      <vt:lpstr>Food for Thought </vt:lpstr>
      <vt:lpstr>Food for Thought </vt:lpstr>
      <vt:lpstr>Food for Thought </vt:lpstr>
      <vt:lpstr>Food for Thought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Reflexões Baseadas em “Strategic Factors in Economic Development” de Nickolas Kaldor (1967)</dc:title>
  <dc:creator>Jose Luis Oreiro</dc:creator>
  <cp:lastModifiedBy>Jose Luis Oreiro</cp:lastModifiedBy>
  <cp:revision>6</cp:revision>
  <dcterms:created xsi:type="dcterms:W3CDTF">2019-08-24T18:52:37Z</dcterms:created>
  <dcterms:modified xsi:type="dcterms:W3CDTF">2019-08-24T19:42:29Z</dcterms:modified>
</cp:coreProperties>
</file>