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60" r:id="rId2"/>
    <p:sldId id="303" r:id="rId3"/>
    <p:sldId id="308" r:id="rId4"/>
    <p:sldId id="307" r:id="rId5"/>
    <p:sldId id="306" r:id="rId6"/>
    <p:sldId id="305" r:id="rId7"/>
    <p:sldId id="304" r:id="rId8"/>
    <p:sldId id="300" r:id="rId9"/>
    <p:sldId id="299" r:id="rId10"/>
    <p:sldId id="297" r:id="rId11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2F2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9CAA5-7B1C-471B-B86A-BAA13C77B979}" type="datetimeFigureOut">
              <a:rPr lang="pt-BR" smtClean="0"/>
              <a:pPr/>
              <a:t>02/09/2019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45D1D-7D07-4A5B-A6D2-E0F9DD76562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124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45D1D-7D07-4A5B-A6D2-E0F9DD76562B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1220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BA67-242B-4E7A-92DF-9F496CE370E3}" type="datetime1">
              <a:rPr lang="pt-BR" smtClean="0"/>
              <a:pPr/>
              <a:t>02/09/2019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1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D430-B129-4475-9B9B-B389B6F3D0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7F43B-952F-4BFA-A675-77778651CA26}" type="datetime1">
              <a:rPr lang="pt-BR" smtClean="0"/>
              <a:pPr/>
              <a:t>02/09/2019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1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D430-B129-4475-9B9B-B389B6F3D0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C2FB-1469-48B5-9865-F9D537138AA1}" type="datetime1">
              <a:rPr lang="pt-BR" smtClean="0"/>
              <a:pPr/>
              <a:t>02/09/2019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1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D430-B129-4475-9B9B-B389B6F3D0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7B0A3-D2B4-4DA1-B6C5-9D35A6033FC3}" type="datetime1">
              <a:rPr lang="pt-BR" smtClean="0"/>
              <a:pPr/>
              <a:t>02/09/2019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1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D430-B129-4475-9B9B-B389B6F3D0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8D96-6BF2-47AB-BE38-23CAF860AA49}" type="datetime1">
              <a:rPr lang="pt-BR" smtClean="0"/>
              <a:pPr/>
              <a:t>02/09/2019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1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D430-B129-4475-9B9B-B389B6F3D0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80674-8309-48C2-BD9A-BF9A407682B0}" type="datetime1">
              <a:rPr lang="pt-BR" smtClean="0"/>
              <a:pPr/>
              <a:t>02/09/2019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1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D430-B129-4475-9B9B-B389B6F3D0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69C59-86D8-47CB-9D28-E1695D502D11}" type="datetime1">
              <a:rPr lang="pt-BR" smtClean="0"/>
              <a:pPr/>
              <a:t>02/09/2019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1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D430-B129-4475-9B9B-B389B6F3D0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140F-8878-419E-BEA7-F65A9A0D2140}" type="datetime1">
              <a:rPr lang="pt-BR" smtClean="0"/>
              <a:pPr/>
              <a:t>02/09/2019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1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D430-B129-4475-9B9B-B389B6F3D0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41DB-8DB8-4AEE-8B89-C6FA7E8E02F4}" type="datetime1">
              <a:rPr lang="pt-BR" smtClean="0"/>
              <a:pPr/>
              <a:t>02/09/2019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1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D430-B129-4475-9B9B-B389B6F3D0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D09B-9F25-4679-8223-8BA186EE2B01}" type="datetime1">
              <a:rPr lang="pt-BR" smtClean="0"/>
              <a:pPr/>
              <a:t>02/09/2019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1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D430-B129-4475-9B9B-B389B6F3D0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904A-BBC8-41A3-AE45-9B2756EA6E4A}" type="datetime1">
              <a:rPr lang="pt-BR" smtClean="0"/>
              <a:pPr/>
              <a:t>02/09/2019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1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D430-B129-4475-9B9B-B389B6F3D0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  <a:alpha val="96000"/>
              </a:schemeClr>
            </a:gs>
            <a:gs pos="44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03E42-F294-4985-B2B7-03B90668810E}" type="datetime1">
              <a:rPr lang="pt-BR" smtClean="0"/>
              <a:pPr/>
              <a:t>02/09/2019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1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2D430-B129-4475-9B9B-B389B6F3D0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052736"/>
            <a:ext cx="9108504" cy="390876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Seminário: </a:t>
            </a:r>
          </a:p>
          <a:p>
            <a:pPr algn="ctr">
              <a:spcAft>
                <a:spcPts val="0"/>
              </a:spcAft>
            </a:pPr>
            <a:endParaRPr lang="pt-BR" sz="105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pt-BR" sz="105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pt-BR" sz="11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pt-BR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Busca do Desenvolvimento Perdido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t-BR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pt-BR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pt-BR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recherche</a:t>
            </a:r>
            <a:r>
              <a:rPr lang="pt-BR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pt-BR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temps</a:t>
            </a:r>
            <a:r>
              <a:rPr lang="pt-BR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perdu</a:t>
            </a:r>
            <a:endParaRPr lang="pt-BR" sz="4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328160" y="5995914"/>
            <a:ext cx="4780344" cy="1177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pt-BR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Fernando de Holanda Barbosa, </a:t>
            </a:r>
            <a:r>
              <a:rPr lang="pt-BR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après</a:t>
            </a:r>
            <a:r>
              <a:rPr lang="pt-BR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Proust</a:t>
            </a:r>
            <a:endParaRPr lang="pt-BR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200000"/>
              </a:lnSpc>
              <a:spcAft>
                <a:spcPts val="0"/>
              </a:spcAft>
            </a:pPr>
            <a:endParaRPr lang="pt-BR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364" name="Picture 4" descr="F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86" y="44624"/>
            <a:ext cx="4557422" cy="569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8" name="Picture 8" descr="Conselho Regional de Economia 11Âª RegiÃ£o CORECON/D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4624"/>
            <a:ext cx="2160240" cy="524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0" name="Picture 10" descr="Conselho Federal de Economia â COFE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5156" y="-27384"/>
            <a:ext cx="2299332" cy="746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" y="1700809"/>
            <a:ext cx="91135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Acordo Político: Resposta da 2ª Pergunta - JLO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4" descr="F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4" y="44624"/>
            <a:ext cx="4557422" cy="569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onselho Regional de Economia 11Âª RegiÃ£o CORECON/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624"/>
            <a:ext cx="2160240" cy="524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Conselho Federal de Economia â COFE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164" y="-27384"/>
            <a:ext cx="2299332" cy="746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30480" y="2712720"/>
            <a:ext cx="91135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Acordo Político:</a:t>
            </a:r>
          </a:p>
          <a:p>
            <a:endParaRPr lang="pt-BR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000" indent="-360000">
              <a:lnSpc>
                <a:spcPct val="150000"/>
              </a:lnSpc>
              <a:buAutoNum type="romanUcParenR"/>
            </a:pPr>
            <a:r>
              <a:rPr lang="pt-B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Blindagem Fiscal dos Setor Público;</a:t>
            </a:r>
          </a:p>
          <a:p>
            <a:pPr marL="396000" indent="-360000">
              <a:lnSpc>
                <a:spcPct val="150000"/>
              </a:lnSpc>
              <a:buAutoNum type="romanUcParenR"/>
            </a:pPr>
            <a:r>
              <a:rPr lang="pt-B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Ausência de Privilégio: A Lei Vale para todos;</a:t>
            </a:r>
          </a:p>
          <a:p>
            <a:pPr marL="396000" indent="-360000">
              <a:lnSpc>
                <a:spcPct val="150000"/>
              </a:lnSpc>
              <a:buAutoNum type="romanUcParenR"/>
            </a:pPr>
            <a:r>
              <a:rPr lang="pt-B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Aumento da Taxa de Poupança: limite inferior de 25% </a:t>
            </a:r>
          </a:p>
          <a:p>
            <a:pPr marL="36000"/>
            <a:r>
              <a:rPr lang="pt-B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PIB</a:t>
            </a:r>
            <a:r>
              <a:rPr lang="pt-B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t-BR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3400" y="1188720"/>
            <a:ext cx="7999040" cy="1490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t-BR" sz="3200" b="1" i="1" spc="3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Perguntas propostas pelo professor José Luis Oreiro – JLO: </a:t>
            </a:r>
            <a:endParaRPr lang="pt-BR" sz="2800" i="1" spc="3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4" descr="F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4" y="44624"/>
            <a:ext cx="4557422" cy="569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onselho Regional de Economia 11Âª RegiÃ£o CORECON/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624"/>
            <a:ext cx="2160240" cy="524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Conselho Federal de Economia â COFE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164" y="-27384"/>
            <a:ext cx="2299332" cy="746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518160" y="3307080"/>
            <a:ext cx="83023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arenR"/>
            </a:pPr>
            <a:r>
              <a:rPr lang="pt-B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que o Brasil interrompeu de forma permanente o crescimento acelerado depois de 1980?</a:t>
            </a:r>
          </a:p>
          <a:p>
            <a:pPr marL="457200" indent="-457200" algn="just">
              <a:buAutoNum type="arabicParenR"/>
            </a:pPr>
            <a:endParaRPr lang="pt-BR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arenR"/>
            </a:pPr>
            <a:r>
              <a:rPr lang="pt-B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Quais as medidas necessárias para retornar o crescimento acelerado?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762000" y="1124744"/>
            <a:ext cx="7986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Mecânica</a:t>
            </a:r>
            <a:r>
              <a:rPr lang="en-US" sz="40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do Crescimento</a:t>
            </a:r>
            <a:endParaRPr lang="pt-BR" sz="40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tângulo 11"/>
              <p:cNvSpPr/>
              <p:nvPr/>
            </p:nvSpPr>
            <p:spPr>
              <a:xfrm>
                <a:off x="611560" y="2053297"/>
                <a:ext cx="8136904" cy="1144159"/>
              </a:xfrm>
              <a:prstGeom prst="rect">
                <a:avLst/>
              </a:prstGeom>
            </p:spPr>
            <p:txBody>
              <a:bodyPr wrap="square" anchor="t">
                <a:spAutoFit/>
              </a:bodyPr>
              <a:lstStyle/>
              <a:p>
                <a:pPr algn="ctr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pt-BR" sz="24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 ∝ </m:t>
                      </m:r>
                      <m:f>
                        <m:fPr>
                          <m:ctrlP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pt-BR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r>
                            <a:rPr lang="pt-BR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den>
                      </m:f>
                      <m:r>
                        <a:rPr lang="pt-BR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pt-BR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pt-BR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pt-BR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pt-BR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pt-BR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num>
                        <m:den>
                          <m: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den>
                      </m:f>
                      <m:r>
                        <a:rPr lang="pt-BR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𝑃𝑇𝐹</m:t>
                          </m:r>
                        </m:num>
                        <m:den>
                          <m: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𝑃𝑇𝐹</m:t>
                          </m:r>
                        </m:den>
                      </m:f>
                    </m:oMath>
                  </m:oMathPara>
                </a14:m>
                <a:endParaRPr lang="pt-BR" sz="2400" b="1" i="1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tâ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053297"/>
                <a:ext cx="8136904" cy="114415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4" descr="F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4" y="44624"/>
            <a:ext cx="4557422" cy="569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Conselho Regional de Economia 11Âª RegiÃ£o CORECON/D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624"/>
            <a:ext cx="2160240" cy="524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0" descr="Conselho Federal de Economia â COFE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164" y="-27384"/>
            <a:ext cx="2299332" cy="746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619672" y="3608698"/>
            <a:ext cx="72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 = crescimento do produto per capita</a:t>
            </a:r>
          </a:p>
          <a:p>
            <a:r>
              <a:rPr lang="pt-B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= estoque de capital</a:t>
            </a:r>
          </a:p>
          <a:p>
            <a:r>
              <a:rPr lang="pt-B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= mão de obra</a:t>
            </a:r>
          </a:p>
          <a:p>
            <a:r>
              <a:rPr lang="pt-B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 = capital humano</a:t>
            </a:r>
          </a:p>
          <a:p>
            <a:r>
              <a:rPr lang="pt-B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PTF = produtividade total de fatores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023744" y="764704"/>
            <a:ext cx="77247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sz="40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Tragédia Brasileira</a:t>
            </a:r>
            <a:endParaRPr lang="pt-BR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4" descr="F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4" y="44624"/>
            <a:ext cx="4557422" cy="569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Conselho Regional de Economia 11Âª RegiÃ£o CORECON/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624"/>
            <a:ext cx="2160240" cy="524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Conselho Federal de Economia â COFE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164" y="-27384"/>
            <a:ext cx="2299332" cy="746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822960" y="1628800"/>
                <a:ext cx="8069520" cy="65659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pt-BR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( 1=</m:t>
                      </m:r>
                      <m:r>
                        <a:rPr lang="pt-BR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sSup>
                        <m:sSupPr>
                          <m:ctrlP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pt-BR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pt-BR" sz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pt-BR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renda per capita</a:t>
                </a:r>
              </a:p>
              <a:p>
                <a:endParaRPr lang="pt-BR" sz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pt-BR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pt-BR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pt-BR" sz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𝑙𝑜𝑔</m:t>
                      </m:r>
                      <m:r>
                        <a:rPr lang="pt-BR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2=</m:t>
                      </m:r>
                      <m:r>
                        <m:rPr>
                          <m:sty m:val="p"/>
                        </m:rPr>
                        <a:rPr lang="pt-BR" sz="240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pt-BR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( 1+</m:t>
                      </m:r>
                      <m:r>
                        <a:rPr lang="pt-BR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sSup>
                        <m:sSupPr>
                          <m:ctrlP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pt-BR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pt-BR" sz="11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pt-BR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𝑙𝑜𝑔</m:t>
                          </m:r>
                          <m: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pt-BR" sz="24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  <m: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(1+</m:t>
                          </m:r>
                          <m: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pt-BR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 = </m:t>
                      </m:r>
                      <m:f>
                        <m:fPr>
                          <m:ctrlP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0,69 </m:t>
                          </m:r>
                          <m: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100</m:t>
                          </m:r>
                        </m:num>
                        <m:den>
                          <m:r>
                            <a:rPr lang="pt-BR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pt-BR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100</m:t>
                          </m:r>
                        </m:den>
                      </m:f>
                    </m:oMath>
                  </m:oMathPara>
                </a14:m>
                <a:endParaRPr lang="pt-BR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pt-BR" sz="16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pt-BR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≅ </m:t>
                      </m:r>
                      <m:f>
                        <m:fPr>
                          <m:ctrlP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70</m:t>
                          </m:r>
                        </m:num>
                        <m:den>
                          <m:r>
                            <a:rPr lang="pt-BR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pt-BR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(%)</m:t>
                          </m:r>
                        </m:den>
                      </m:f>
                    </m:oMath>
                  </m:oMathPara>
                </a14:m>
                <a:endParaRPr lang="pt-BR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pt-BR" sz="1000" i="1" dirty="0">
                  <a:solidFill>
                    <a:srgbClr val="00206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pt-BR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=0,6% ⟹</m:t>
                      </m:r>
                      <m:r>
                        <a:rPr lang="pt-BR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pt-BR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≅116 </m:t>
                      </m:r>
                      <m:r>
                        <a:rPr lang="pt-BR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𝑎𝑛𝑜𝑠</m:t>
                      </m:r>
                    </m:oMath>
                  </m:oMathPara>
                </a14:m>
                <a:endParaRPr lang="pt-BR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pt-BR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=5,0% ⟹ ≅14 </m:t>
                      </m:r>
                      <m:r>
                        <a:rPr lang="pt-BR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𝑎𝑛𝑜𝑠</m:t>
                      </m:r>
                    </m:oMath>
                  </m:oMathPara>
                </a14:m>
                <a:endParaRPr lang="pt-BR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pt-BR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pt-BR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pt-BR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pt-BR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" y="1628800"/>
                <a:ext cx="8069520" cy="6565965"/>
              </a:xfrm>
              <a:prstGeom prst="rect">
                <a:avLst/>
              </a:prstGeom>
              <a:blipFill>
                <a:blip r:embed="rId5"/>
                <a:stretch>
                  <a:fillRect l="-60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791271"/>
            <a:ext cx="77768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sz="4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Fundamentos do Crescimento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/>
              <p:cNvSpPr/>
              <p:nvPr/>
            </p:nvSpPr>
            <p:spPr>
              <a:xfrm>
                <a:off x="1005840" y="1768731"/>
                <a:ext cx="7814632" cy="1228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pt-BR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t-BR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pt-BR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pt-BR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pt-BR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pt-BR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pt-BR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pt-BR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pt-BR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pt-BR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𝑔𝑒𝑜</m:t>
                              </m:r>
                              <m:r>
                                <a:rPr lang="pt-BR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pt-BR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𝑠𝑜𝑟𝑡𝑒</m:t>
                              </m:r>
                              <m:r>
                                <a:rPr lang="pt-BR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…)</m:t>
                              </m:r>
                            </m:e>
                            <m:e>
                              <m:r>
                                <a:rPr lang="pt-BR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  <m:d>
                                <m:dPr>
                                  <m:ctrlPr>
                                    <a:rPr lang="pt-BR" sz="3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3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pt-BR" sz="3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, </m:t>
                                  </m:r>
                                  <m:r>
                                    <a:rPr lang="pt-BR" sz="3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  <m:r>
                                    <a:rPr lang="pt-BR" sz="3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, ∝, ……..</m:t>
                                  </m:r>
                                </m:e>
                              </m:d>
                              <m:r>
                                <a:rPr lang="pt-BR" sz="3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pt-B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pt-BR" sz="1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" name="Re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840" y="1768731"/>
                <a:ext cx="7814632" cy="122822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4" descr="F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4" y="44624"/>
            <a:ext cx="4557422" cy="569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onselho Regional de Economia 11Âª RegiÃ£o CORECON/D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624"/>
            <a:ext cx="2160240" cy="524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Conselho Federal de Economia â COFE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164" y="-27384"/>
            <a:ext cx="2299332" cy="746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051720" y="3140968"/>
            <a:ext cx="54726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002060"/>
                </a:solidFill>
              </a:rPr>
              <a:t>i = instituições</a:t>
            </a:r>
          </a:p>
          <a:p>
            <a:r>
              <a:rPr lang="pt-BR" sz="2400" dirty="0">
                <a:solidFill>
                  <a:srgbClr val="002060"/>
                </a:solidFill>
              </a:rPr>
              <a:t>c = cultura</a:t>
            </a:r>
          </a:p>
          <a:p>
            <a:r>
              <a:rPr lang="pt-BR" sz="2400" dirty="0" err="1">
                <a:solidFill>
                  <a:srgbClr val="002060"/>
                </a:solidFill>
              </a:rPr>
              <a:t>geo</a:t>
            </a:r>
            <a:r>
              <a:rPr lang="pt-BR" sz="2400" dirty="0">
                <a:solidFill>
                  <a:srgbClr val="002060"/>
                </a:solidFill>
              </a:rPr>
              <a:t> = geografia</a:t>
            </a:r>
          </a:p>
          <a:p>
            <a:endParaRPr lang="pt-BR" sz="2400" dirty="0">
              <a:solidFill>
                <a:srgbClr val="002060"/>
              </a:solidFill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 ⟶i ⟶g</a:t>
            </a:r>
            <a:endParaRPr kumimoji="0" lang="pt-BR" altLang="pt-BR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742950" y="7490460"/>
            <a:ext cx="640080" cy="7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 ⟶i ⟶g</a:t>
            </a:r>
            <a:endParaRPr kumimoji="0" lang="pt-BR" altLang="pt-BR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6" name="Conector reto 15"/>
          <p:cNvCxnSpPr/>
          <p:nvPr/>
        </p:nvCxnSpPr>
        <p:spPr>
          <a:xfrm>
            <a:off x="895350" y="7642860"/>
            <a:ext cx="640080" cy="7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8"/>
              <p:cNvSpPr>
                <a:spLocks noChangeArrowheads="1"/>
              </p:cNvSpPr>
              <p:nvPr/>
            </p:nvSpPr>
            <p:spPr bwMode="auto">
              <a:xfrm>
                <a:off x="778376" y="4474273"/>
                <a:ext cx="7538040" cy="2308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2800" b="0" i="1" u="none" strike="noStrike" cap="none" normalizeH="0" baseline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 ⟶ i ⟶ g</a:t>
                </a:r>
                <a:endParaRPr kumimoji="0" lang="pt-BR" altLang="pt-BR" sz="10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altLang="pt-BR" sz="24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altLang="pt-BR" sz="14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pt-BR" altLang="pt-BR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:r>
                  <a:rPr lang="pt-BR" altLang="pt-BR" sz="240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Acemoglu</a:t>
                </a:r>
                <a:r>
                  <a:rPr lang="pt-BR" altLang="pt-BR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</a:t>
                </a:r>
                <a:r>
                  <a:rPr lang="pt-BR" altLang="pt-BR" sz="2400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Robison</a:t>
                </a:r>
                <a:r>
                  <a:rPr lang="pt-BR" altLang="pt-BR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g = g (......)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altLang="pt-BR" sz="16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2400" b="0" i="0" u="none" strike="noStrike" cap="none" normalizeH="0" baseline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FHB: </a:t>
                </a:r>
                <a14:m>
                  <m:oMath xmlns:m="http://schemas.openxmlformats.org/officeDocument/2006/math">
                    <m:r>
                      <a:rPr kumimoji="0" lang="pt-BR" altLang="pt-BR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𝐻</m:t>
                    </m:r>
                    <m:d>
                      <m:dPr>
                        <m:ctrlPr>
                          <a:rPr kumimoji="0" lang="pt-BR" altLang="pt-BR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pt-BR" altLang="pt-BR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kumimoji="0" lang="pt-BR" altLang="pt-BR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kumimoji="0" lang="pt-BR" altLang="pt-BR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kumimoji="0" lang="pt-BR" altLang="pt-BR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  <m:r>
                          <a:rPr kumimoji="0" lang="pt-BR" altLang="pt-BR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∝, ….</m:t>
                        </m:r>
                      </m:e>
                    </m:d>
                    <m:r>
                      <a:rPr kumimoji="0" lang="pt-BR" altLang="pt-BR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endParaRPr kumimoji="0" lang="pt-BR" altLang="pt-BR" sz="24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altLang="pt-BR" sz="12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8376" y="4474273"/>
                <a:ext cx="7538040" cy="2308324"/>
              </a:xfrm>
              <a:prstGeom prst="rect">
                <a:avLst/>
              </a:prstGeom>
              <a:blipFill>
                <a:blip r:embed="rId6"/>
                <a:stretch>
                  <a:fillRect l="-1699" t="-184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Conector reto 18"/>
          <p:cNvCxnSpPr/>
          <p:nvPr/>
        </p:nvCxnSpPr>
        <p:spPr>
          <a:xfrm>
            <a:off x="1047750" y="12062340"/>
            <a:ext cx="640080" cy="7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304800" y="502908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cxnSp>
        <p:nvCxnSpPr>
          <p:cNvPr id="25" name="Conector de Seta Reta 24"/>
          <p:cNvCxnSpPr/>
          <p:nvPr/>
        </p:nvCxnSpPr>
        <p:spPr>
          <a:xfrm flipV="1">
            <a:off x="1043608" y="4941168"/>
            <a:ext cx="0" cy="3759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>
            <a:off x="992364" y="5317112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>
            <a:off x="1691680" y="4941168"/>
            <a:ext cx="0" cy="3759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8594" y="1340768"/>
            <a:ext cx="88779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pt-BR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Cultura:  Resposta  da 1ª  Pergunta – JLO  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tângulo 12"/>
              <p:cNvSpPr/>
              <p:nvPr/>
            </p:nvSpPr>
            <p:spPr>
              <a:xfrm>
                <a:off x="1158240" y="2636520"/>
                <a:ext cx="7806248" cy="28969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lnSpc>
                    <a:spcPct val="200000"/>
                  </a:lnSpc>
                  <a:spcAft>
                    <a:spcPts val="0"/>
                  </a:spcAft>
                  <a:buFont typeface="Wingdings" panose="05000000000000000000" pitchFamily="2" charset="2"/>
                  <a:buChar char="Ø"/>
                </a:pPr>
                <a:r>
                  <a:rPr lang="pt-BR" sz="3200" b="1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EUA, Weber </a:t>
                </a:r>
                <a14:m>
                  <m:oMath xmlns:m="http://schemas.openxmlformats.org/officeDocument/2006/math">
                    <m:r>
                      <a:rPr lang="pt-BR" sz="32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⟹</m:t>
                    </m:r>
                  </m:oMath>
                </a14:m>
                <a:r>
                  <a:rPr lang="pt-BR" sz="3200" b="1" i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Ética Protestante</a:t>
                </a:r>
              </a:p>
              <a:p>
                <a:pPr marL="457200" indent="-457200">
                  <a:lnSpc>
                    <a:spcPct val="200000"/>
                  </a:lnSpc>
                  <a:spcAft>
                    <a:spcPts val="0"/>
                  </a:spcAft>
                  <a:buFont typeface="Wingdings" panose="05000000000000000000" pitchFamily="2" charset="2"/>
                  <a:buChar char="Ø"/>
                </a:pPr>
                <a:r>
                  <a:rPr lang="pt-BR" sz="3200" b="1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Japão, </a:t>
                </a:r>
                <a:r>
                  <a:rPr lang="pt-BR" sz="3200" b="1" i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Morishima</a:t>
                </a:r>
                <a:r>
                  <a:rPr lang="pt-BR" sz="3200" b="1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sz="32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⟹</m:t>
                    </m:r>
                  </m:oMath>
                </a14:m>
                <a:r>
                  <a:rPr lang="pt-BR" sz="3200" b="1" i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Ética de Confúcio </a:t>
                </a:r>
              </a:p>
              <a:p>
                <a:pPr marL="457200" indent="-457200">
                  <a:lnSpc>
                    <a:spcPct val="200000"/>
                  </a:lnSpc>
                  <a:spcAft>
                    <a:spcPts val="0"/>
                  </a:spcAft>
                  <a:buFont typeface="Wingdings" panose="05000000000000000000" pitchFamily="2" charset="2"/>
                  <a:buChar char="Ø"/>
                </a:pPr>
                <a:r>
                  <a:rPr lang="pt-BR" sz="3200" b="1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Brasil, FHB </a:t>
                </a:r>
                <a14:m>
                  <m:oMath xmlns:m="http://schemas.openxmlformats.org/officeDocument/2006/math">
                    <m:r>
                      <a:rPr lang="pt-BR" sz="32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</m:oMath>
                </a14:m>
                <a:r>
                  <a:rPr lang="pt-BR" sz="3200" b="1" i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Ética de Macunaíma</a:t>
                </a:r>
              </a:p>
            </p:txBody>
          </p:sp>
        </mc:Choice>
        <mc:Fallback xmlns="">
          <p:sp>
            <p:nvSpPr>
              <p:cNvPr id="13" name="Retâ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8240" y="2636520"/>
                <a:ext cx="7806248" cy="2896947"/>
              </a:xfrm>
              <a:prstGeom prst="rect">
                <a:avLst/>
              </a:prstGeom>
              <a:blipFill>
                <a:blip r:embed="rId2"/>
                <a:stretch>
                  <a:fillRect l="-1717" b="-568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4" descr="F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4" y="44624"/>
            <a:ext cx="4557422" cy="569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Conselho Regional de Economia 11Âª RegiÃ£o CORECON/D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624"/>
            <a:ext cx="2160240" cy="524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 descr="Conselho Federal de Economia â COFE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164" y="-27384"/>
            <a:ext cx="2299332" cy="746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9120" y="1188720"/>
            <a:ext cx="80973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sz="4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Método Heurístico</a:t>
            </a:r>
            <a:endParaRPr lang="pt-BR" sz="4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/>
              <p:cNvSpPr/>
              <p:nvPr/>
            </p:nvSpPr>
            <p:spPr>
              <a:xfrm>
                <a:off x="179512" y="2492896"/>
                <a:ext cx="871296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pt-BR" sz="2800" b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Cultura </a:t>
                </a:r>
                <a14:m>
                  <m:oMath xmlns:m="http://schemas.openxmlformats.org/officeDocument/2006/math">
                    <m:r>
                      <a:rPr lang="pt-BR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</m:oMath>
                </a14:m>
                <a:r>
                  <a:rPr lang="pt-BR" sz="2800" b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Grupos </a:t>
                </a:r>
                <a14:m>
                  <m:oMath xmlns:m="http://schemas.openxmlformats.org/officeDocument/2006/math">
                    <m:r>
                      <a:rPr lang="pt-BR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</m:oMath>
                </a14:m>
                <a:r>
                  <a:rPr lang="pt-BR" sz="2800" b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Política </a:t>
                </a:r>
                <a14:m>
                  <m:oMath xmlns:m="http://schemas.openxmlformats.org/officeDocument/2006/math">
                    <m:r>
                      <a:rPr lang="pt-BR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</m:oMath>
                </a14:m>
                <a:r>
                  <a:rPr lang="pt-BR" sz="2800" b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Instituições Formais</a:t>
                </a:r>
              </a:p>
            </p:txBody>
          </p:sp>
        </mc:Choice>
        <mc:Fallback xmlns="">
          <p:sp>
            <p:nvSpPr>
              <p:cNvPr id="3" name="Re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492896"/>
                <a:ext cx="8712968" cy="523220"/>
              </a:xfrm>
              <a:prstGeom prst="rect">
                <a:avLst/>
              </a:prstGeom>
              <a:blipFill>
                <a:blip r:embed="rId2"/>
                <a:stretch>
                  <a:fillRect t="-12791" b="-3139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4" descr="F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8" y="44624"/>
            <a:ext cx="4557422" cy="569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onselho Regional de Economia 11Âª RegiÃ£o CORECON/D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4624"/>
            <a:ext cx="2160240" cy="524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Conselho Federal de Economia â COFE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148" y="-27384"/>
            <a:ext cx="2299332" cy="746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540256" y="3429000"/>
            <a:ext cx="8136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“Culture is a set of beliefs, values, and preferences, capable of affecting, behavior, that are socially ( not genetically) transmitted and that are shared by some subset of society" [Joel Tokyo (2006), A Culture of Growth] .</a:t>
            </a:r>
            <a:endParaRPr lang="pt-BR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7640" y="1051560"/>
            <a:ext cx="87248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4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Grupos da Sociedade Brasileira</a:t>
            </a:r>
          </a:p>
        </p:txBody>
      </p:sp>
      <p:pic>
        <p:nvPicPr>
          <p:cNvPr id="10" name="Picture 4" descr="F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8" y="44624"/>
            <a:ext cx="4557422" cy="569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Conselho Regional de Economia 11Âª RegiÃ£o CORECON/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4624"/>
            <a:ext cx="2160240" cy="524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 descr="Conselho Federal de Economia â COFE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148" y="-27384"/>
            <a:ext cx="2299332" cy="746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86586" y="1988840"/>
                <a:ext cx="8877902" cy="1467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pt-BR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t-BR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eqArr>
                                <m:eqArrPr>
                                  <m:ctrlPr>
                                    <a:rPr lang="pt-BR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pt-BR" sz="2800" b="1" i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𝐍</m:t>
                                  </m:r>
                                  <m:r>
                                    <a:rPr lang="pt-BR" sz="2800" b="1" i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𝐞𝐨𝐩𝐨𝐩𝐮𝐥𝐢𝐬𝐭𝐚</m:t>
                                  </m:r>
                                  <m:r>
                                    <a:rPr lang="pt-BR" sz="2800" b="1" i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 (</m:t>
                                  </m:r>
                                  <m:r>
                                    <a:rPr lang="pt-BR" sz="2800" b="1" i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𝐫𝐞𝐚𝐜𝐢𝐨𝐧</m:t>
                                  </m:r>
                                  <m:r>
                                    <a:rPr lang="pt-BR" sz="2800" b="1" i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á</m:t>
                                  </m:r>
                                  <m:r>
                                    <a:rPr lang="pt-BR" sz="2800" b="1" i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𝐫𝐢𝐨𝐬</m:t>
                                  </m:r>
                                  <m:r>
                                    <a:rPr lang="pt-BR" sz="2800" b="1" i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e>
                                  <m:r>
                                    <a:rPr lang="pt-BR" sz="2800" b="1" i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𝐄𝐜𝐨𝐦𝐢𝐚</m:t>
                                  </m:r>
                                  <m:r>
                                    <a:rPr lang="pt-BR" sz="2800" b="1" i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pt-BR" sz="2800" b="1" i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𝐝𝐞</m:t>
                                  </m:r>
                                  <m:r>
                                    <a:rPr lang="pt-BR" sz="2800" b="1" i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pt-BR" sz="2800" b="1" i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𝐏𝐫𝐢𝐯𝐢𝐥</m:t>
                                  </m:r>
                                  <m:r>
                                    <a:rPr lang="pt-BR" sz="2800" b="1" i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é</m:t>
                                  </m:r>
                                  <m:r>
                                    <a:rPr lang="pt-BR" sz="2800" b="1" i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𝐠𝐢𝐨𝐬</m:t>
                                  </m:r>
                                  <m:r>
                                    <a:rPr lang="pt-BR" sz="2800" b="1" i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  </m:t>
                                  </m:r>
                                  <m:d>
                                    <m:dPr>
                                      <m:ctrlPr>
                                        <a:rPr lang="pt-BR" sz="2800" b="1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2800" b="1" i="0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pt-BR" sz="2800" b="1" i="0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𝐨𝐩𝐨𝐫𝐭𝐮𝐧𝐢𝐬𝐭𝐚𝐬</m:t>
                                      </m:r>
                                    </m:e>
                                  </m:d>
                                </m:e>
                              </m:eqArr>
                            </m:e>
                            <m:e>
                              <m:r>
                                <a:rPr lang="pt-BR" sz="2800" b="1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𝐄𝐜𝐨𝐧𝐨𝐦𝐢𝐚</m:t>
                              </m:r>
                              <m:r>
                                <a:rPr lang="pt-BR" sz="2800" b="1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sz="2800" b="1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𝐒𝐨𝐜𝐢𝐚𝐥</m:t>
                              </m:r>
                              <m:r>
                                <a:rPr lang="pt-BR" sz="2800" b="1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sz="2800" b="1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𝐝𝐞</m:t>
                              </m:r>
                              <m:r>
                                <a:rPr lang="pt-BR" sz="2800" b="1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sz="2800" b="1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𝐌𝐞𝐫𝐜𝐚𝐝𝐨</m:t>
                              </m:r>
                              <m:r>
                                <a:rPr lang="pt-BR" sz="2800" b="1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 (</m:t>
                              </m:r>
                              <m:r>
                                <a:rPr lang="pt-BR" sz="2800" b="1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𝐩𝐫𝐨𝐠𝐫𝐞𝐬𝐬𝐢𝐬𝐭𝐚𝐬</m:t>
                              </m:r>
                              <m:r>
                                <a:rPr lang="pt-BR" sz="2800" b="1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pt-BR" sz="28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86" y="1988840"/>
                <a:ext cx="8877902" cy="146796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899592" y="3789040"/>
                <a:ext cx="792088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 algn="just">
                  <a:buAutoNum type="alphaLcParenR"/>
                </a:pPr>
                <a:r>
                  <a:rPr lang="pt-BR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Economia de Privilégios </a:t>
                </a:r>
                <a14:m>
                  <m:oMath xmlns:m="http://schemas.openxmlformats.org/officeDocument/2006/math">
                    <m:r>
                      <a:rPr lang="pt-BR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</m:oMath>
                </a14:m>
                <a:r>
                  <a:rPr lang="pt-BR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Rent Seeking </a:t>
                </a:r>
                <a:r>
                  <a:rPr lang="pt-BR" sz="2400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Society</a:t>
                </a:r>
                <a:r>
                  <a:rPr lang="pt-BR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(Krueger);</a:t>
                </a:r>
              </a:p>
              <a:p>
                <a:pPr marL="342900" indent="-342900" algn="just">
                  <a:buAutoNum type="alphaLcParenR"/>
                </a:pPr>
                <a:r>
                  <a:rPr lang="pt-BR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Economia Social de Mercado: EUA, Canadá, Europa Ocidental, Austrália, Nova Zelândia e Modelo Asiático (Japão, Coréia Taiwan, Cingapura,  Hong Kong e provavelmente China);</a:t>
                </a:r>
              </a:p>
              <a:p>
                <a:pPr marL="342900" indent="-342900" algn="just">
                  <a:buAutoNum type="alphaLcParenR"/>
                </a:pPr>
                <a:r>
                  <a:rPr lang="pt-BR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Neopopulista: nenhum país inspirado por teoria marxista teve sucesso.</a:t>
                </a:r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789040"/>
                <a:ext cx="7920880" cy="2677656"/>
              </a:xfrm>
              <a:prstGeom prst="rect">
                <a:avLst/>
              </a:prstGeom>
              <a:blipFill>
                <a:blip r:embed="rId6"/>
                <a:stretch>
                  <a:fillRect l="-1078" t="-1822" r="-1155" b="-432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6200" y="1412777"/>
            <a:ext cx="8960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 do  Jogo  Político  desses  Grupos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/>
              <p:cNvSpPr/>
              <p:nvPr/>
            </p:nvSpPr>
            <p:spPr>
              <a:xfrm>
                <a:off x="1569720" y="2708920"/>
                <a:ext cx="7322760" cy="34163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96000" indent="-342900">
                  <a:lnSpc>
                    <a:spcPct val="200000"/>
                  </a:lnSpc>
                  <a:spcAft>
                    <a:spcPts val="0"/>
                  </a:spcAft>
                  <a:buFont typeface="Wingdings" panose="05000000000000000000" pitchFamily="2" charset="2"/>
                  <a:buChar char="Ø"/>
                </a:pPr>
                <a:r>
                  <a:rPr lang="pt-BR" sz="36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Crescimento </a:t>
                </a:r>
                <a14:m>
                  <m:oMath xmlns:m="http://schemas.openxmlformats.org/officeDocument/2006/math">
                    <m:r>
                      <a:rPr lang="pt-BR" sz="3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⟶</m:t>
                    </m:r>
                  </m:oMath>
                </a14:m>
                <a:r>
                  <a:rPr lang="pt-BR" sz="3600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crise fiscal</a:t>
                </a:r>
              </a:p>
              <a:p>
                <a:pPr marL="396000" indent="-342900">
                  <a:lnSpc>
                    <a:spcPct val="200000"/>
                  </a:lnSpc>
                  <a:spcAft>
                    <a:spcPts val="0"/>
                  </a:spcAft>
                  <a:buFont typeface="Wingdings" panose="05000000000000000000" pitchFamily="2" charset="2"/>
                  <a:buChar char="Ø"/>
                </a:pPr>
                <a:r>
                  <a:rPr lang="pt-BR" sz="36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Crise fiscal </a:t>
                </a:r>
                <a14:m>
                  <m:oMath xmlns:m="http://schemas.openxmlformats.org/officeDocument/2006/math">
                    <m:r>
                      <a:rPr lang="pt-BR" sz="3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⟶</m:t>
                    </m:r>
                  </m:oMath>
                </a14:m>
                <a:r>
                  <a:rPr lang="pt-BR" sz="3600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estagnação</a:t>
                </a:r>
              </a:p>
              <a:p>
                <a:pPr marL="396000" indent="-342900">
                  <a:lnSpc>
                    <a:spcPct val="200000"/>
                  </a:lnSpc>
                  <a:spcAft>
                    <a:spcPts val="0"/>
                  </a:spcAft>
                  <a:buFont typeface="Wingdings" panose="05000000000000000000" pitchFamily="2" charset="2"/>
                  <a:buChar char="Ø"/>
                </a:pPr>
                <a:r>
                  <a:rPr lang="pt-BR" sz="36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Estagnação </a:t>
                </a:r>
                <a14:m>
                  <m:oMath xmlns:m="http://schemas.openxmlformats.org/officeDocument/2006/math">
                    <m:r>
                      <a:rPr lang="pt-BR" sz="3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⟶</m:t>
                    </m:r>
                  </m:oMath>
                </a14:m>
                <a:r>
                  <a:rPr lang="pt-BR" sz="3600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crescimento</a:t>
                </a:r>
              </a:p>
            </p:txBody>
          </p:sp>
        </mc:Choice>
        <mc:Fallback xmlns="">
          <p:sp>
            <p:nvSpPr>
              <p:cNvPr id="3" name="Re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9720" y="2708920"/>
                <a:ext cx="7322760" cy="3416320"/>
              </a:xfrm>
              <a:prstGeom prst="rect">
                <a:avLst/>
              </a:prstGeom>
              <a:blipFill>
                <a:blip r:embed="rId2"/>
                <a:stretch>
                  <a:fillRect l="-1499" b="-71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4" descr="F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4" y="44624"/>
            <a:ext cx="4557422" cy="569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Conselho Regional de Economia 11Âª RegiÃ£o CORECON/D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624"/>
            <a:ext cx="2160240" cy="524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Conselho Federal de Economia â COFE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164" y="-27384"/>
            <a:ext cx="2299332" cy="746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1122</TotalTime>
  <Words>343</Words>
  <Application>Microsoft Office PowerPoint</Application>
  <PresentationFormat>Apresentação na tela (4:3)</PresentationFormat>
  <Paragraphs>72</Paragraphs>
  <Slides>10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 Math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thiago.michetti</dc:creator>
  <cp:lastModifiedBy>USUARIO</cp:lastModifiedBy>
  <cp:revision>73</cp:revision>
  <cp:lastPrinted>2019-08-22T19:53:16Z</cp:lastPrinted>
  <dcterms:created xsi:type="dcterms:W3CDTF">2013-04-12T11:35:32Z</dcterms:created>
  <dcterms:modified xsi:type="dcterms:W3CDTF">2019-09-02T19:09:23Z</dcterms:modified>
</cp:coreProperties>
</file>