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64" r:id="rId4"/>
    <p:sldId id="277" r:id="rId5"/>
    <p:sldId id="266" r:id="rId6"/>
    <p:sldId id="271" r:id="rId7"/>
    <p:sldId id="267" r:id="rId8"/>
    <p:sldId id="268" r:id="rId9"/>
    <p:sldId id="269" r:id="rId10"/>
    <p:sldId id="275" r:id="rId11"/>
    <p:sldId id="270" r:id="rId12"/>
    <p:sldId id="280" r:id="rId13"/>
    <p:sldId id="281" r:id="rId14"/>
    <p:sldId id="278" r:id="rId15"/>
    <p:sldId id="272" r:id="rId16"/>
    <p:sldId id="276" r:id="rId17"/>
    <p:sldId id="279" r:id="rId18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/>
    <p:restoredTop sz="94771"/>
  </p:normalViewPr>
  <p:slideViewPr>
    <p:cSldViewPr snapToGrid="0" snapToObjects="1">
      <p:cViewPr varScale="1">
        <p:scale>
          <a:sx n="87" d="100"/>
          <a:sy n="87" d="100"/>
        </p:scale>
        <p:origin x="200" y="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CD291-C54F-B349-BC23-12F1E64BA9F6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73132-B56B-904E-AAA3-E94BA277170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89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586BDC-D042-3F45-B57F-E0896F1D7633}" type="datetime1">
              <a:rPr lang="en-US" smtClean="0"/>
              <a:t>8/26/19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593465" y="5787972"/>
            <a:ext cx="3522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Luiz Carlos Bresser-Pereira</a:t>
            </a:r>
          </a:p>
          <a:p>
            <a:r>
              <a:rPr lang="pt-BR" sz="1600" dirty="0"/>
              <a:t>www.bresserpereira.org.br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6A3E-57AC-EE49-B977-92D3221FF733}" type="datetime1">
              <a:rPr lang="en-US" smtClean="0"/>
              <a:t>8/26/19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7405-777D-7543-B524-7F412A55C546}" type="datetime1">
              <a:rPr lang="en-US" smtClean="0"/>
              <a:t>8/26/19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ssina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83A4-DFDE-DF40-B093-46635E631384}" type="datetime1">
              <a:rPr lang="en-US" smtClean="0"/>
              <a:t>8/26/19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6" name="TextBox 5"/>
          <p:cNvSpPr txBox="1"/>
          <p:nvPr userDrawn="1"/>
        </p:nvSpPr>
        <p:spPr>
          <a:xfrm>
            <a:off x="1698708" y="4000862"/>
            <a:ext cx="53627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None/>
            </a:pPr>
            <a:r>
              <a:rPr lang="pt-BR" sz="2800" dirty="0"/>
              <a:t>Luiz Carlos Bresser-Pereira</a:t>
            </a:r>
          </a:p>
          <a:p>
            <a:pPr marL="0" indent="0" algn="ctr">
              <a:buNone/>
            </a:pPr>
            <a:r>
              <a:rPr lang="pt-BR" sz="1800" dirty="0"/>
              <a:t>Professor Emérito da Fundação Getúlio Vargas</a:t>
            </a:r>
          </a:p>
          <a:p>
            <a:pPr marL="0" indent="0" algn="ctr">
              <a:buNone/>
            </a:pPr>
            <a:r>
              <a:rPr lang="pt-BR" sz="2400" dirty="0"/>
              <a:t>www.bresserpereira.org.br</a:t>
            </a:r>
          </a:p>
          <a:p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B400-EED3-7B47-98CD-5799CA5870D3}" type="datetime1">
              <a:rPr lang="en-US" smtClean="0"/>
              <a:t>8/26/19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7B88-24F3-CB4B-9911-0DBFD0B8802B}" type="datetime1">
              <a:rPr lang="en-US" smtClean="0"/>
              <a:t>8/26/19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6CFC-77A0-224B-91EF-F39898598717}" type="datetime1">
              <a:rPr lang="en-US" smtClean="0"/>
              <a:t>8/26/19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FD4C-23EF-3346-BDEF-733511AF2703}" type="datetime1">
              <a:rPr lang="en-US" smtClean="0"/>
              <a:t>8/26/19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DE8D-876E-0041-9ED9-5E2CD45962D3}" type="datetime1">
              <a:rPr lang="en-US" smtClean="0"/>
              <a:t>8/26/19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160C-C4A1-5F45-A449-9AE79E897171}" type="datetime1">
              <a:rPr lang="en-US" smtClean="0"/>
              <a:t>8/26/19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950903-376E-604A-BA9F-E563954B471B}" type="datetime1">
              <a:rPr lang="en-US" smtClean="0"/>
              <a:t>8/26/19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94F3D3F-D6F6-C449-9323-4142C6FE9AB4}" type="datetime1">
              <a:rPr lang="en-US" smtClean="0"/>
              <a:t>8/26/19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BF0F1351-8597-194B-9B79-C2D74BA06258}" type="datetime1">
              <a:rPr lang="en-US" smtClean="0"/>
              <a:t>8/26/19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Em busca do desenvolvimento perdido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pt-BR" sz="2000" dirty="0"/>
          </a:p>
          <a:p>
            <a:r>
              <a:rPr lang="pt-BR" sz="3800" dirty="0"/>
              <a:t>Conferência em seminário com esse título</a:t>
            </a:r>
            <a:br>
              <a:rPr lang="pt-BR" sz="3800" dirty="0"/>
            </a:br>
            <a:r>
              <a:rPr lang="pt-BR" sz="3800" dirty="0"/>
              <a:t> organizado por José Luis Oreiro para o </a:t>
            </a:r>
            <a:r>
              <a:rPr lang="pt-BR" sz="3800" dirty="0" err="1"/>
              <a:t>Corecon</a:t>
            </a:r>
            <a:r>
              <a:rPr lang="pt-BR" sz="3800" dirty="0"/>
              <a:t>, </a:t>
            </a:r>
            <a:br>
              <a:rPr lang="pt-BR" sz="3800" dirty="0"/>
            </a:br>
            <a:r>
              <a:rPr lang="pt-BR" sz="3800" dirty="0"/>
              <a:t>Brasília, 26.</a:t>
            </a:r>
            <a:r>
              <a:rPr lang="pt-BR" sz="3800" dirty="0">
                <a:solidFill>
                  <a:srgbClr val="00B0F0"/>
                </a:solidFill>
              </a:rPr>
              <a:t>0</a:t>
            </a:r>
            <a:r>
              <a:rPr lang="pt-BR" sz="3800" dirty="0"/>
              <a:t>8.2019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4C31E-7B7F-F44A-84BA-E2A9764B2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60ED196D-355F-BE4C-B040-F0DEA52D5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" y="368212"/>
            <a:ext cx="8792308" cy="612157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CB5EFF-BCD8-774D-BBE8-89214734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762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383188-27FD-A146-B3AA-105796AC5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Permaneceu </a:t>
            </a:r>
            <a:r>
              <a:rPr lang="pt-BR" dirty="0">
                <a:solidFill>
                  <a:schemeClr val="accent2"/>
                </a:solidFill>
              </a:rPr>
              <a:t>estagnado</a:t>
            </a:r>
            <a:r>
              <a:rPr lang="pt-BR" dirty="0"/>
              <a:t>: 17,6% nos 1970s contra  17,5% do PIB nos 2010s.</a:t>
            </a:r>
          </a:p>
          <a:p>
            <a:r>
              <a:rPr lang="pt-BR" dirty="0"/>
              <a:t>Mas </a:t>
            </a:r>
            <a:r>
              <a:rPr lang="pt-BR" dirty="0">
                <a:solidFill>
                  <a:schemeClr val="accent2"/>
                </a:solidFill>
              </a:rPr>
              <a:t>devia ter aumentado</a:t>
            </a:r>
            <a:r>
              <a:rPr lang="pt-BR" dirty="0"/>
              <a:t>, porque grande número de empresas estatais foram privatizadas.</a:t>
            </a:r>
          </a:p>
          <a:p>
            <a:r>
              <a:rPr lang="pt-BR" dirty="0"/>
              <a:t>Permaneceu estagnado </a:t>
            </a:r>
            <a:r>
              <a:rPr lang="pt-BR" dirty="0">
                <a:solidFill>
                  <a:schemeClr val="accent2"/>
                </a:solidFill>
              </a:rPr>
              <a:t>porque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devido à abertura comercial (1990) e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devido à abertura financeira (1992)</a:t>
            </a:r>
          </a:p>
          <a:p>
            <a:r>
              <a:rPr lang="pt-BR" dirty="0"/>
              <a:t>A industria perdeu competitividade, deixou de ter oportunidades de investimento lucrativo, e parou de se modernizar.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>
                <a:solidFill>
                  <a:schemeClr val="accent2"/>
                </a:solidFill>
              </a:rPr>
              <a:t>Abertura financeira </a:t>
            </a:r>
            <a:r>
              <a:rPr lang="pt-BR" dirty="0"/>
              <a:t>em 1992 facilitou o </a:t>
            </a:r>
            <a:r>
              <a:rPr lang="pt-BR" dirty="0">
                <a:solidFill>
                  <a:schemeClr val="accent2"/>
                </a:solidFill>
              </a:rPr>
              <a:t>aumento dos juros reais </a:t>
            </a:r>
            <a:r>
              <a:rPr lang="pt-BR" dirty="0"/>
              <a:t>e o desencadeamento de crises financeiras.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63BE38-6485-3C4A-A467-25AB8EF9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2. Investimento Privado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1764F-94EF-714A-B726-6B728AE5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85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216D6E-D943-2844-BB2C-2E59A53A6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Desmontou o mecanismo que neutralizava a </a:t>
            </a:r>
            <a:r>
              <a:rPr lang="pt-BR" dirty="0">
                <a:solidFill>
                  <a:schemeClr val="accent2"/>
                </a:solidFill>
              </a:rPr>
              <a:t>doença holandesa;</a:t>
            </a:r>
          </a:p>
          <a:p>
            <a:r>
              <a:rPr lang="pt-BR" dirty="0"/>
              <a:t>45% de </a:t>
            </a:r>
            <a:r>
              <a:rPr lang="pt-BR" dirty="0">
                <a:solidFill>
                  <a:schemeClr val="accent2"/>
                </a:solidFill>
              </a:rPr>
              <a:t>tarifa média de importação </a:t>
            </a:r>
            <a:r>
              <a:rPr lang="pt-BR" dirty="0"/>
              <a:t>para manufaturados (desde 1958)</a:t>
            </a:r>
          </a:p>
          <a:p>
            <a:r>
              <a:rPr lang="pt-BR" dirty="0"/>
              <a:t>45% de </a:t>
            </a:r>
            <a:r>
              <a:rPr lang="pt-BR" dirty="0">
                <a:solidFill>
                  <a:schemeClr val="accent2"/>
                </a:solidFill>
              </a:rPr>
              <a:t>subsídio para exportação</a:t>
            </a:r>
            <a:r>
              <a:rPr lang="pt-BR" dirty="0"/>
              <a:t> de manufaturados (1967)</a:t>
            </a:r>
          </a:p>
          <a:p>
            <a:r>
              <a:rPr lang="pt-BR" dirty="0"/>
              <a:t>Cujos resultados haviam sido extraordinários: a participação da indústria nas exportações passou de 6% em 1965 para 62% em 1990.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36776B-8226-B04D-B4BD-262019851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accent2"/>
                </a:solidFill>
              </a:rPr>
              <a:t>A abertura comercial, em 1990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0DE31-BA4B-0246-A271-AADFCD941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31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2CA573-4C65-374D-A637-78BB36457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t-BR" dirty="0"/>
              <a:t>2. o medo da </a:t>
            </a:r>
            <a:r>
              <a:rPr lang="pt-BR" dirty="0">
                <a:solidFill>
                  <a:schemeClr val="accent2"/>
                </a:solidFill>
              </a:rPr>
              <a:t>inflação</a:t>
            </a:r>
          </a:p>
          <a:p>
            <a:pPr marL="109728" indent="0" algn="ctr">
              <a:buNone/>
            </a:pPr>
            <a:r>
              <a:rPr lang="pt-BR" dirty="0"/>
              <a:t>3. os interesses de </a:t>
            </a:r>
            <a:r>
              <a:rPr lang="pt-BR" dirty="0">
                <a:solidFill>
                  <a:schemeClr val="accent2"/>
                </a:solidFill>
              </a:rPr>
              <a:t>rentistas e financistas</a:t>
            </a:r>
          </a:p>
          <a:p>
            <a:pPr marL="109728" indent="0" algn="ctr">
              <a:buNone/>
            </a:pPr>
            <a:r>
              <a:rPr lang="pt-BR" dirty="0"/>
              <a:t>4. o </a:t>
            </a:r>
            <a:r>
              <a:rPr lang="pt-BR" dirty="0">
                <a:solidFill>
                  <a:schemeClr val="accent2"/>
                </a:solidFill>
              </a:rPr>
              <a:t>liberalismo econômico</a:t>
            </a:r>
            <a:r>
              <a:rPr lang="pt-BR" dirty="0"/>
              <a:t>,</a:t>
            </a:r>
          </a:p>
          <a:p>
            <a:pPr marL="109728" indent="0" algn="ctr">
              <a:buNone/>
            </a:pPr>
            <a:r>
              <a:rPr lang="pt-BR" dirty="0"/>
              <a:t>5. a política de </a:t>
            </a:r>
            <a:r>
              <a:rPr lang="pt-BR" dirty="0" err="1"/>
              <a:t>crescim</a:t>
            </a:r>
            <a:r>
              <a:rPr lang="pt-BR" dirty="0"/>
              <a:t> com “</a:t>
            </a:r>
            <a:r>
              <a:rPr lang="pt-BR" dirty="0">
                <a:solidFill>
                  <a:schemeClr val="accent2"/>
                </a:solidFill>
              </a:rPr>
              <a:t>poupança externa</a:t>
            </a:r>
            <a:r>
              <a:rPr lang="pt-BR" dirty="0"/>
              <a:t>” </a:t>
            </a:r>
          </a:p>
          <a:p>
            <a:pPr marL="109728" indent="0" algn="ctr">
              <a:buNone/>
            </a:pPr>
            <a:r>
              <a:rPr lang="pt-BR" dirty="0"/>
              <a:t>6. o uso da taxa de juros para atrair capitais</a:t>
            </a:r>
          </a:p>
          <a:p>
            <a:pPr marL="109728" indent="0" algn="ctr">
              <a:buNone/>
            </a:pPr>
            <a:r>
              <a:rPr lang="pt-BR" dirty="0"/>
              <a:t> </a:t>
            </a:r>
            <a:r>
              <a:rPr lang="pt-BR" dirty="0">
                <a:solidFill>
                  <a:schemeClr val="accent2"/>
                </a:solidFill>
              </a:rPr>
              <a:t>causaram</a:t>
            </a:r>
          </a:p>
          <a:p>
            <a:pPr marL="109728" indent="0">
              <a:buNone/>
            </a:pPr>
            <a:r>
              <a:rPr lang="pt-BR" dirty="0"/>
              <a:t>os </a:t>
            </a:r>
            <a:r>
              <a:rPr lang="pt-BR" dirty="0">
                <a:solidFill>
                  <a:schemeClr val="accent2"/>
                </a:solidFill>
              </a:rPr>
              <a:t>juros</a:t>
            </a:r>
            <a:r>
              <a:rPr lang="pt-BR" dirty="0"/>
              <a:t> permanecerem muito elevados (ainda  que cadentes) desde 1994 até recentemente.</a:t>
            </a:r>
          </a:p>
          <a:p>
            <a:pPr marL="109728" indent="0" algn="ctr">
              <a:buNone/>
            </a:pPr>
            <a:r>
              <a:rPr lang="pt-BR" dirty="0">
                <a:solidFill>
                  <a:schemeClr val="accent2"/>
                </a:solidFill>
              </a:rPr>
              <a:t>somando-se</a:t>
            </a:r>
            <a:r>
              <a:rPr lang="pt-BR" dirty="0"/>
              <a:t> à doença holandesa para</a:t>
            </a:r>
          </a:p>
          <a:p>
            <a:pPr marL="109728" indent="0" algn="ctr">
              <a:buNone/>
            </a:pPr>
            <a:r>
              <a:rPr lang="pt-BR" dirty="0"/>
              <a:t>Manter </a:t>
            </a:r>
            <a:r>
              <a:rPr lang="pt-BR" dirty="0">
                <a:solidFill>
                  <a:schemeClr val="accent2"/>
                </a:solidFill>
              </a:rPr>
              <a:t>a taxa de câmbio elevada no longo prazo</a:t>
            </a:r>
            <a:r>
              <a:rPr lang="pt-BR" dirty="0"/>
              <a:t>, assim tornando as boas empresas industrias não-competitivas e </a:t>
            </a:r>
            <a:r>
              <a:rPr lang="pt-BR" dirty="0">
                <a:solidFill>
                  <a:schemeClr val="accent2"/>
                </a:solidFill>
              </a:rPr>
              <a:t>sem condições de investir</a:t>
            </a:r>
            <a:r>
              <a:rPr lang="pt-BR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AEF39B-557E-8643-B6E0-770334C4F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accent2"/>
                </a:solidFill>
              </a:rPr>
              <a:t>1Abertura financeira (1992)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A07FE-583C-5449-9127-0122B8AD1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393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3EB8BE-6589-0A4D-AE10-020A5C380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t-BR" dirty="0"/>
              <a:t>Historicamente, no capitalismo, a </a:t>
            </a:r>
            <a:r>
              <a:rPr lang="pt-BR" dirty="0">
                <a:solidFill>
                  <a:schemeClr val="accent2"/>
                </a:solidFill>
              </a:rPr>
              <a:t>alternativa</a:t>
            </a:r>
            <a:r>
              <a:rPr lang="pt-BR" dirty="0"/>
              <a:t> ao liberalismo econômico é desenvolvimentismo.</a:t>
            </a:r>
          </a:p>
          <a:p>
            <a:pPr marL="109728" indent="0">
              <a:buNone/>
            </a:pPr>
            <a:r>
              <a:rPr lang="pt-BR" dirty="0">
                <a:solidFill>
                  <a:schemeClr val="accent2"/>
                </a:solidFill>
              </a:rPr>
              <a:t>Entre 1930 e 1990 </a:t>
            </a:r>
            <a:r>
              <a:rPr lang="pt-BR" dirty="0"/>
              <a:t>o regime foi desenvolvimentista e altamente bem-sucedido, não obstante erros populistas, </a:t>
            </a:r>
          </a:p>
          <a:p>
            <a:pPr marL="109728" indent="0">
              <a:buNone/>
            </a:pPr>
            <a:r>
              <a:rPr lang="pt-BR" dirty="0">
                <a:solidFill>
                  <a:schemeClr val="accent2"/>
                </a:solidFill>
              </a:rPr>
              <a:t>Desde 1990 </a:t>
            </a:r>
            <a:r>
              <a:rPr lang="pt-BR" dirty="0"/>
              <a:t>o regime de política economia é liberal, e inevitavelmente </a:t>
            </a:r>
            <a:r>
              <a:rPr lang="pt-BR" dirty="0">
                <a:solidFill>
                  <a:schemeClr val="accent2"/>
                </a:solidFill>
              </a:rPr>
              <a:t>populista em termos de juros e de câmbio</a:t>
            </a:r>
            <a:r>
              <a:rPr lang="pt-BR" dirty="0"/>
              <a:t> (nos dois casos, para atender à classe média rentista), inviabilizando o investimento privado na indústria.</a:t>
            </a:r>
          </a:p>
          <a:p>
            <a:pPr marL="109728" indent="0">
              <a:buNone/>
            </a:pPr>
            <a:r>
              <a:rPr lang="pt-BR" dirty="0"/>
              <a:t> É claro que os liberais têm uma resposta para os maus resultados: </a:t>
            </a:r>
            <a:r>
              <a:rPr lang="pt-BR" dirty="0">
                <a:solidFill>
                  <a:schemeClr val="accent2"/>
                </a:solidFill>
              </a:rPr>
              <a:t>são necessárias mais reformas neoliberais...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E3F59A-1B9C-BB4E-8BCC-7CAAEFBF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dirty="0"/>
              <a:t>Em outras palavras</a:t>
            </a:r>
            <a:r>
              <a:rPr lang="pt-BR" sz="3200" dirty="0"/>
              <a:t>, </a:t>
            </a:r>
            <a:r>
              <a:rPr lang="pt-BR" sz="4000" dirty="0">
                <a:solidFill>
                  <a:schemeClr val="accent2"/>
                </a:solidFill>
              </a:rPr>
              <a:t>o investimento privado caiu relativamente</a:t>
            </a:r>
            <a:r>
              <a:rPr lang="pt-BR" sz="3600" dirty="0">
                <a:solidFill>
                  <a:schemeClr val="accent2"/>
                </a:solidFill>
              </a:rPr>
              <a:t> </a:t>
            </a:r>
            <a:endParaRPr lang="pt-BR" sz="32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CB0D7-6EBD-2145-AC9C-B3B65DB2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627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D0F87F-FF1B-1941-965F-26B9DF014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t-BR" dirty="0"/>
              <a:t>de 6/25,9 (23%) nos anos 1970 para 2/20,7 (10%) nos anos 2000</a:t>
            </a:r>
          </a:p>
          <a:p>
            <a:r>
              <a:rPr lang="pt-BR" dirty="0"/>
              <a:t>Porque o Brasil </a:t>
            </a:r>
            <a:r>
              <a:rPr lang="pt-BR" dirty="0">
                <a:solidFill>
                  <a:schemeClr val="accent2"/>
                </a:solidFill>
              </a:rPr>
              <a:t>se desindustrializou prematuramente</a:t>
            </a:r>
            <a:r>
              <a:rPr lang="pt-BR" dirty="0"/>
              <a:t>: 1970s, a indústria, que tem um alto valor adicionado per capita, representava 25,5% e nos 2010s, apenas 12,4% do PIB.</a:t>
            </a:r>
          </a:p>
          <a:p>
            <a:pPr marL="109728" indent="0" algn="ctr">
              <a:buNone/>
            </a:pPr>
            <a:r>
              <a:rPr lang="pt-BR" dirty="0">
                <a:solidFill>
                  <a:schemeClr val="accent2"/>
                </a:solidFill>
              </a:rPr>
              <a:t>Enquanto</a:t>
            </a:r>
          </a:p>
          <a:p>
            <a:r>
              <a:rPr lang="pt-BR" dirty="0"/>
              <a:t>Os serviços, que nos 1970s representavam 59,9%, nos 2010s representam 71,3% do PIB.</a:t>
            </a:r>
          </a:p>
          <a:p>
            <a:pPr marL="109728" indent="0" algn="ctr">
              <a:buNone/>
            </a:pPr>
            <a:endParaRPr lang="pt-B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930E80-D3F6-8A42-8B4B-5CE57228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3. Produtividade do capital caiu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47C3D-9B72-134D-A664-FEC2FF80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252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>
            <a:extLst>
              <a:ext uri="{FF2B5EF4-FFF2-40B4-BE49-F238E27FC236}">
                <a16:creationId xmlns:a16="http://schemas.microsoft.com/office/drawing/2014/main" id="{DF1B074B-D259-A541-9EBD-332F69E9D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50" y="444608"/>
            <a:ext cx="7955570" cy="596878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DEC11-1532-8942-9D1A-898D8B2FE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339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Ao se </a:t>
            </a:r>
            <a:r>
              <a:rPr lang="pt-BR" dirty="0">
                <a:solidFill>
                  <a:srgbClr val="FF0000"/>
                </a:solidFill>
              </a:rPr>
              <a:t>desindustrializar, </a:t>
            </a:r>
          </a:p>
          <a:p>
            <a:r>
              <a:rPr lang="pt-BR" dirty="0"/>
              <a:t>a economia brasileira  continuou a substituir trabalho por capital (</a:t>
            </a:r>
            <a:r>
              <a:rPr lang="pt-BR" dirty="0">
                <a:solidFill>
                  <a:schemeClr val="accent2"/>
                </a:solidFill>
              </a:rPr>
              <a:t>progresso técnico dispendioso de capital</a:t>
            </a:r>
            <a:r>
              <a:rPr lang="pt-BR" dirty="0"/>
              <a:t>), agora na agricultura, na mineração e principalmente nos serviços.</a:t>
            </a:r>
          </a:p>
          <a:p>
            <a:r>
              <a:rPr lang="pt-BR" dirty="0"/>
              <a:t> Ao invés de</a:t>
            </a:r>
          </a:p>
          <a:p>
            <a:r>
              <a:rPr lang="pt-BR" dirty="0"/>
              <a:t>principalmente, substituir máquinas velhas por máquinas novas (</a:t>
            </a:r>
            <a:r>
              <a:rPr lang="pt-BR" dirty="0">
                <a:solidFill>
                  <a:schemeClr val="accent2"/>
                </a:solidFill>
              </a:rPr>
              <a:t>progresso técnico poupador de capital</a:t>
            </a:r>
            <a:r>
              <a:rPr lang="pt-BR" dirty="0"/>
              <a:t>) na indústria.</a:t>
            </a:r>
          </a:p>
          <a:p>
            <a:r>
              <a:rPr lang="pt-BR" dirty="0"/>
              <a:t>Em consequência, </a:t>
            </a:r>
          </a:p>
          <a:p>
            <a:r>
              <a:rPr lang="pt-BR" dirty="0">
                <a:solidFill>
                  <a:schemeClr val="accent2"/>
                </a:solidFill>
              </a:rPr>
              <a:t>A produtividade do capital caiu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DA1F28"/>
                </a:solidFill>
              </a:rPr>
              <a:t>Explicação</a:t>
            </a:r>
            <a:r>
              <a:rPr lang="en-US" dirty="0">
                <a:solidFill>
                  <a:srgbClr val="DA1F28"/>
                </a:solidFill>
              </a:rPr>
              <a:t> </a:t>
            </a:r>
            <a:r>
              <a:rPr lang="en-US" dirty="0" err="1">
                <a:solidFill>
                  <a:srgbClr val="DA1F28"/>
                </a:solidFill>
              </a:rPr>
              <a:t>complementar</a:t>
            </a:r>
            <a:r>
              <a:rPr lang="en-US" dirty="0">
                <a:solidFill>
                  <a:srgbClr val="DA1F28"/>
                </a:solidFill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80553-C1B6-2C44-9AF6-5A1EA176B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11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Entre 1950 e 1980 a renda per capita brasileira crescia 4,5% ano ano.</a:t>
            </a:r>
          </a:p>
          <a:p>
            <a:r>
              <a:rPr lang="pt-BR" dirty="0"/>
              <a:t>De 1980 a 1917, cresceu apenas 0,8% ao ano, enquanto a renda per capita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dos países em desenvolvimento cresce 3%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 e a dos países ricos, 1,7%.</a:t>
            </a:r>
          </a:p>
          <a:p>
            <a:r>
              <a:rPr lang="pt-BR" dirty="0"/>
              <a:t>Assim, o Brasil está ficando para trás.</a:t>
            </a:r>
          </a:p>
          <a:p>
            <a:r>
              <a:rPr lang="pt-BR" dirty="0"/>
              <a:t>E, desde 2015, está literalmente andando para trás.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 economia brasileira está semiestagnada há 40 anos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CF2BC-242C-684E-8EC9-BDC89E75C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20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pt-BR" dirty="0"/>
              <a:t>A decisão de Geisel de tentar crescer com poupança externa no 2o.PND. </a:t>
            </a:r>
          </a:p>
          <a:p>
            <a:r>
              <a:rPr lang="pt-BR" dirty="0"/>
              <a:t>A consequente </a:t>
            </a:r>
            <a:r>
              <a:rPr lang="pt-BR" dirty="0">
                <a:solidFill>
                  <a:srgbClr val="FF0000"/>
                </a:solidFill>
              </a:rPr>
              <a:t>Grande Crise da Dívida Externa.</a:t>
            </a:r>
          </a:p>
          <a:p>
            <a:r>
              <a:rPr lang="pt-BR" dirty="0"/>
              <a:t>A consequente </a:t>
            </a:r>
            <a:r>
              <a:rPr lang="pt-BR" dirty="0">
                <a:solidFill>
                  <a:srgbClr val="FF0000"/>
                </a:solidFill>
              </a:rPr>
              <a:t>alta inflação inercial 1980-1994</a:t>
            </a:r>
            <a:r>
              <a:rPr lang="pt-BR" dirty="0"/>
              <a:t>, </a:t>
            </a:r>
          </a:p>
          <a:p>
            <a:r>
              <a:rPr lang="pt-BR" dirty="0"/>
              <a:t>Causada pela soma de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Indexação informal desde 1964;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Maxidesvalorizações de </a:t>
            </a:r>
            <a:r>
              <a:rPr lang="en-GB" dirty="0"/>
              <a:t>1981 e 1983.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Nós conhecemos as causas da estagnação dos anos 1980s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36DD24-8D02-BF4F-9CC2-FB771C89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00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B3AB2C-D475-4243-95E1-412464BE2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pPr marL="109728" indent="0" algn="ctr">
              <a:buNone/>
            </a:pPr>
            <a:r>
              <a:rPr lang="pt-BR" sz="3600" dirty="0"/>
              <a:t>Mas a economia brasileira continuou </a:t>
            </a:r>
            <a:r>
              <a:rPr lang="pt-BR" sz="3600" dirty="0" err="1"/>
              <a:t>semi-estagnada</a:t>
            </a:r>
            <a:r>
              <a:rPr lang="pt-BR" sz="3600" dirty="0"/>
              <a:t>.</a:t>
            </a:r>
          </a:p>
          <a:p>
            <a:pPr algn="ctr"/>
            <a:endParaRPr lang="pt-BR" sz="3600" dirty="0"/>
          </a:p>
          <a:p>
            <a:pPr marL="109728" indent="0" algn="ctr">
              <a:buNone/>
            </a:pPr>
            <a:r>
              <a:rPr lang="pt-BR" sz="3600" dirty="0">
                <a:solidFill>
                  <a:schemeClr val="accent2"/>
                </a:solidFill>
              </a:rPr>
              <a:t>Por que?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494DD5-5656-1B4E-BAD5-FCE551ED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accent2"/>
                </a:solidFill>
              </a:rPr>
              <a:t>Estas duas crises foram superadas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003E-BD36-0E43-B908-566084BB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5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87A1D4-66AD-184A-B885-912B717E4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As instituições não garantem adequadamente a propriedade e os contratos</a:t>
            </a:r>
          </a:p>
          <a:p>
            <a:r>
              <a:rPr lang="pt-BR" dirty="0"/>
              <a:t>Os governos não têm responsabilidade fiscal</a:t>
            </a:r>
          </a:p>
          <a:p>
            <a:pPr algn="ctr"/>
            <a:r>
              <a:rPr lang="pt-BR" dirty="0"/>
              <a:t>Mas </a:t>
            </a:r>
          </a:p>
          <a:p>
            <a:r>
              <a:rPr lang="pt-BR" dirty="0"/>
              <a:t>Entre 1950 e 1980 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As instituições não eram melhores.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O governo mais responsável fiscalmente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4ED55B-99B2-184E-8CD1-EC60B4F30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Explicação da ortodoxia liberal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8DF01-F789-FB4F-A9B1-ABF14D21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85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EFCA4C-1D14-7843-B4C3-D9DD7328A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>
                <a:solidFill>
                  <a:schemeClr val="accent2"/>
                </a:solidFill>
              </a:rPr>
              <a:t>O Brasil ficando para trás</a:t>
            </a:r>
            <a:br>
              <a:rPr lang="pt-BR" sz="3100" dirty="0">
                <a:solidFill>
                  <a:schemeClr val="accent2"/>
                </a:solidFill>
              </a:rPr>
            </a:b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Valor Adicionado Manufatureiro, 1971 a 2017</a:t>
            </a:r>
            <a:endParaRPr lang="pt-BR" dirty="0">
              <a:solidFill>
                <a:schemeClr val="accent2"/>
              </a:solidFill>
            </a:endParaRPr>
          </a:p>
        </p:txBody>
      </p:sp>
      <p:pic>
        <p:nvPicPr>
          <p:cNvPr id="4" name="Imagem 13">
            <a:extLst>
              <a:ext uri="{FF2B5EF4-FFF2-40B4-BE49-F238E27FC236}">
                <a16:creationId xmlns:a16="http://schemas.microsoft.com/office/drawing/2014/main" id="{0A3F1A06-7CFA-FA43-8E78-CA9C2CB9B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566" y="1676051"/>
            <a:ext cx="6438900" cy="4038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EAADA7-5153-6340-AB3D-C95010F5D677}"/>
              </a:ext>
            </a:extLst>
          </p:cNvPr>
          <p:cNvSpPr txBox="1"/>
          <p:nvPr/>
        </p:nvSpPr>
        <p:spPr>
          <a:xfrm>
            <a:off x="3938016" y="6181344"/>
            <a:ext cx="427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Em US% 2010. Fonte: Paulo Morceiro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533B1C-4DA0-5542-9CAC-5C70E19D108F}"/>
              </a:ext>
            </a:extLst>
          </p:cNvPr>
          <p:cNvSpPr txBox="1"/>
          <p:nvPr/>
        </p:nvSpPr>
        <p:spPr>
          <a:xfrm>
            <a:off x="6923456" y="3478141"/>
            <a:ext cx="2221306" cy="2236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VAM (% do mundo) em 2018</a:t>
            </a:r>
          </a:p>
          <a:p>
            <a:pPr marL="465750" indent="-285750" algn="ctr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China: 24,9%</a:t>
            </a:r>
          </a:p>
          <a:p>
            <a:pPr marL="465750" indent="-285750" algn="ctr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Índia: 3,53%</a:t>
            </a:r>
          </a:p>
          <a:p>
            <a:pPr marL="465750" indent="-285750" algn="ctr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Coreia: 2,94%</a:t>
            </a:r>
          </a:p>
          <a:p>
            <a:pPr marL="465750" indent="-285750" algn="ctr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Brasil: 1,83%</a:t>
            </a:r>
          </a:p>
          <a:p>
            <a:endParaRPr lang="pt-B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3C62BC-1956-9043-A7AF-766859AF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44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5360BF-B1FA-A046-8009-3F080E20A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Falta de demanda, porque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Salários crescem menos do que a produtividade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Governo não adota a política fiscal expansiva  </a:t>
            </a:r>
          </a:p>
          <a:p>
            <a:pPr algn="ctr"/>
            <a:r>
              <a:rPr lang="pt-BR" dirty="0">
                <a:solidFill>
                  <a:srgbClr val="FF0000"/>
                </a:solidFill>
              </a:rPr>
              <a:t>Mas</a:t>
            </a:r>
          </a:p>
          <a:p>
            <a:r>
              <a:rPr lang="pt-BR" dirty="0"/>
              <a:t>Salários não crescem sempre menos que produtividade </a:t>
            </a:r>
          </a:p>
          <a:p>
            <a:r>
              <a:rPr lang="pt-BR" dirty="0"/>
              <a:t>Políticas fiscais expansivas geralmente causam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Aumento da inflação 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Deficits em conta corrente e correspondente taxa de câmbio sobrevalorizada.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E8ABE5-D4E3-D24A-A62E-AA8FEBDDD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Explicação da 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dirty="0">
                <a:solidFill>
                  <a:srgbClr val="FF0000"/>
                </a:solidFill>
              </a:rPr>
              <a:t>heterodoxia populista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13FF6-85E2-634A-8935-6513E4D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E27AE4-1E7D-2648-91DC-1912488AC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Comparando os anos 1970s com 2010s </a:t>
            </a:r>
          </a:p>
          <a:p>
            <a:endParaRPr lang="pt-BR" dirty="0"/>
          </a:p>
          <a:p>
            <a:r>
              <a:rPr lang="pt-BR" dirty="0"/>
              <a:t>1. Investimento público caiu de 7,8 para 3,2% PIB</a:t>
            </a:r>
          </a:p>
          <a:p>
            <a:endParaRPr lang="pt-BR" dirty="0"/>
          </a:p>
          <a:p>
            <a:r>
              <a:rPr lang="pt-BR" dirty="0"/>
              <a:t>2. Investimento privado permaneceu estagnado (17,6 nos 1970s contra  17,5 nos 2010s</a:t>
            </a:r>
          </a:p>
          <a:p>
            <a:endParaRPr lang="pt-BR" dirty="0"/>
          </a:p>
          <a:p>
            <a:r>
              <a:rPr lang="pt-BR" dirty="0"/>
              <a:t> 3. Produtividade do capital caiu de </a:t>
            </a:r>
            <a:br>
              <a:rPr lang="pt-BR" dirty="0"/>
            </a:br>
            <a:r>
              <a:rPr lang="pt-BR" dirty="0"/>
              <a:t>6/25,9 (23%) nos anos 1970 </a:t>
            </a:r>
            <a:br>
              <a:rPr lang="pt-BR" dirty="0"/>
            </a:br>
            <a:r>
              <a:rPr lang="pt-BR" dirty="0"/>
              <a:t>para 2/20,7 (10%) nos anos 2000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029AF8-2AB5-C240-B7FD-88E9FAAF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Explicação 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dirty="0">
                <a:solidFill>
                  <a:srgbClr val="FF0000"/>
                </a:solidFill>
              </a:rPr>
              <a:t>novo-desenvolvimentista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7B151-BDFD-F942-8081-0BB7DCE5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16129C-035B-FB49-B845-ECCBEC6AB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Em 1980 o Brasil entrou em crise fiscal porque as empresas estatais, que foram usadas para endividamento externo e para controle da inflação, quebraram e tiveram que ser socorridas pelo Estado.</a:t>
            </a:r>
          </a:p>
          <a:p>
            <a:r>
              <a:rPr lang="pt-BR" dirty="0"/>
              <a:t>Desde então a carga tributária aumento</a:t>
            </a:r>
            <a:r>
              <a:rPr lang="pt-BR" dirty="0">
                <a:solidFill>
                  <a:srgbClr val="00B0F0"/>
                </a:solidFill>
              </a:rPr>
              <a:t>u</a:t>
            </a:r>
            <a:r>
              <a:rPr lang="pt-BR" dirty="0"/>
              <a:t> de </a:t>
            </a:r>
          </a:p>
          <a:p>
            <a:pPr marL="109728" indent="0">
              <a:buNone/>
            </a:pPr>
            <a:r>
              <a:rPr lang="pt-BR" dirty="0"/>
              <a:t>21% para 33% do PIB, mas a capacidade de investimento não foi superada devido aos gastos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Com </a:t>
            </a:r>
            <a:r>
              <a:rPr lang="pt-BR" dirty="0">
                <a:solidFill>
                  <a:srgbClr val="FF0000"/>
                </a:solidFill>
              </a:rPr>
              <a:t>juros</a:t>
            </a:r>
            <a:r>
              <a:rPr lang="pt-BR" dirty="0"/>
              <a:t>, pagos aos rentistas - injustificáveis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Com </a:t>
            </a:r>
            <a:r>
              <a:rPr lang="pt-BR" dirty="0">
                <a:solidFill>
                  <a:srgbClr val="FF0000"/>
                </a:solidFill>
              </a:rPr>
              <a:t>salários e aposentadorias</a:t>
            </a:r>
            <a:r>
              <a:rPr lang="pt-BR" dirty="0"/>
              <a:t>, pagos aos servidores - injustificáveis.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Com </a:t>
            </a:r>
            <a:r>
              <a:rPr lang="pt-BR" dirty="0">
                <a:solidFill>
                  <a:srgbClr val="FF0000"/>
                </a:solidFill>
              </a:rPr>
              <a:t>transferências aos pobres </a:t>
            </a:r>
            <a:r>
              <a:rPr lang="pt-BR" dirty="0"/>
              <a:t>- justificáveis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Com aumento dos gastos em </a:t>
            </a:r>
            <a:r>
              <a:rPr lang="pt-BR" dirty="0">
                <a:solidFill>
                  <a:srgbClr val="FF0000"/>
                </a:solidFill>
              </a:rPr>
              <a:t>educação e saúde </a:t>
            </a:r>
            <a:r>
              <a:rPr lang="pt-BR" dirty="0"/>
              <a:t>- justificáveis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452439-BDFF-054F-970A-2EBEF041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1. Investimento público caiu 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dirty="0">
                <a:solidFill>
                  <a:srgbClr val="FF0000"/>
                </a:solidFill>
              </a:rPr>
              <a:t>de 7,8 para 3,2% PIB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2075F-76C3-8948-A793-0D85451B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981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zul-L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 bwMode="auto">
        <a:blipFill>
          <a:blip xmlns:r="http://schemas.openxmlformats.org/officeDocument/2006/relationships" r:embed="rId1">
            <a:alphaModFix amt="50000"/>
          </a:blip>
          <a:tile tx="0" ty="0" sx="50000" sy="50000" flip="none" algn="t"/>
        </a:blipFill>
        <a:ln w="12700" cap="rnd" cmpd="thickThin" algn="ctr">
          <a:noFill/>
          <a:prstDash val="solid"/>
        </a:ln>
        <a:effectLst>
          <a:fillOverlay blend="mult">
            <a:gradFill flip="none" rotWithShape="1">
              <a:gsLst>
                <a:gs pos="0">
                  <a:schemeClr val="accent1">
                    <a:shade val="20000"/>
                    <a:satMod val="176000"/>
                    <a:alpha val="100000"/>
                  </a:schemeClr>
                </a:gs>
                <a:gs pos="18000">
                  <a:schemeClr val="accent1">
                    <a:shade val="48000"/>
                    <a:satMod val="153000"/>
                    <a:alpha val="100000"/>
                  </a:schemeClr>
                </a:gs>
                <a:gs pos="43000">
                  <a:schemeClr val="accent1">
                    <a:tint val="86000"/>
                    <a:satMod val="149000"/>
                    <a:alpha val="100000"/>
                  </a:schemeClr>
                </a:gs>
                <a:gs pos="45000">
                  <a:schemeClr val="accent1">
                    <a:tint val="85000"/>
                    <a:satMod val="150000"/>
                    <a:alpha val="100000"/>
                  </a:schemeClr>
                </a:gs>
                <a:gs pos="50000">
                  <a:schemeClr val="accent1">
                    <a:tint val="86000"/>
                    <a:satMod val="149000"/>
                    <a:alpha val="100000"/>
                  </a:schemeClr>
                </a:gs>
                <a:gs pos="79000">
                  <a:schemeClr val="accent1">
                    <a:shade val="53000"/>
                    <a:satMod val="150000"/>
                    <a:alpha val="100000"/>
                  </a:schemeClr>
                </a:gs>
                <a:gs pos="100000">
                  <a:schemeClr val="accent1">
                    <a:shade val="25000"/>
                    <a:satMod val="170000"/>
                    <a:alpha val="100000"/>
                  </a:schemeClr>
                </a:gs>
              </a:gsLst>
              <a:lin ang="450000" scaled="1"/>
              <a:tileRect/>
            </a:gradFill>
          </a:fillOverlay>
        </a:effectLst>
      </a:spPr>
      <a:bodyPr vert="horz" wrap="square" lIns="91440" tIns="45720" rIns="91440" bIns="45720" anchor="ctr" compatLnSpc="1"/>
      <a:lstStyle>
        <a:defPPr algn="ctr" eaLnBrk="1" latinLnBrk="0" hangingPunct="1">
          <a:defRPr kumimoji="0" dirty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.pptx" id="{0BE6334C-87F2-7F4B-8643-16999B1DD587}" vid="{257EC86E-5D94-1246-96F6-811182B761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Azul-LC</Template>
  <TotalTime>729</TotalTime>
  <Words>913</Words>
  <Application>Microsoft Macintosh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Azul-LC</vt:lpstr>
      <vt:lpstr>Em busca do desenvolvimento perdido</vt:lpstr>
      <vt:lpstr>A economia brasileira está semiestagnada há 40 anos </vt:lpstr>
      <vt:lpstr>Nós conhecemos as causas da estagnação dos anos 1980s</vt:lpstr>
      <vt:lpstr>Estas duas crises foram superadas</vt:lpstr>
      <vt:lpstr>Explicação da ortodoxia liberal</vt:lpstr>
      <vt:lpstr>O Brasil ficando para trás Valor Adicionado Manufatureiro, 1971 a 2017</vt:lpstr>
      <vt:lpstr>Explicação da  heterodoxia populista</vt:lpstr>
      <vt:lpstr>Explicação  novo-desenvolvimentista </vt:lpstr>
      <vt:lpstr>1. Investimento público caiu  de 7,8 para 3,2% PIB</vt:lpstr>
      <vt:lpstr>PowerPoint Presentation</vt:lpstr>
      <vt:lpstr>2. Investimento Privado</vt:lpstr>
      <vt:lpstr>A abertura comercial, em 1990</vt:lpstr>
      <vt:lpstr>1Abertura financeira (1992)</vt:lpstr>
      <vt:lpstr>Em outras palavras, o investimento privado caiu relativamente </vt:lpstr>
      <vt:lpstr>3. Produtividade do capital caiu</vt:lpstr>
      <vt:lpstr>PowerPoint Presentation</vt:lpstr>
      <vt:lpstr>Explicação complementar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 busca do desenvolvimento perdido</dc:title>
  <dc:creator>Luiz Carlos bresser-Pereira</dc:creator>
  <cp:lastModifiedBy>Luiz Carlos bresser-Pereira</cp:lastModifiedBy>
  <cp:revision>28</cp:revision>
  <dcterms:created xsi:type="dcterms:W3CDTF">2019-08-24T20:35:04Z</dcterms:created>
  <dcterms:modified xsi:type="dcterms:W3CDTF">2019-08-26T03:07:52Z</dcterms:modified>
</cp:coreProperties>
</file>